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</p:sldMasterIdLst>
  <p:notesMasterIdLst>
    <p:notesMasterId r:id="rId14"/>
  </p:notesMasterIdLst>
  <p:sldIdLst>
    <p:sldId id="300" r:id="rId2"/>
    <p:sldId id="320" r:id="rId3"/>
    <p:sldId id="346" r:id="rId4"/>
    <p:sldId id="352" r:id="rId5"/>
    <p:sldId id="373" r:id="rId6"/>
    <p:sldId id="369" r:id="rId7"/>
    <p:sldId id="372" r:id="rId8"/>
    <p:sldId id="334" r:id="rId9"/>
    <p:sldId id="370" r:id="rId10"/>
    <p:sldId id="371" r:id="rId11"/>
    <p:sldId id="342" r:id="rId12"/>
    <p:sldId id="374" r:id="rId13"/>
  </p:sldIdLst>
  <p:sldSz cx="12192000" cy="6858000"/>
  <p:notesSz cx="6858000" cy="9144000"/>
  <p:embeddedFontLst>
    <p:embeddedFont>
      <p:font typeface="Chewy" panose="020B0604020202020204" charset="0"/>
      <p:regular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Lobster" panose="020B0604020202020204" charset="0"/>
      <p:regular r:id="rId22"/>
    </p:embeddedFont>
  </p:embeddedFontLst>
  <p:custShowLst>
    <p:custShow name="Custom Show 1" id="0">
      <p:sldLst/>
    </p:custShow>
    <p:custShow name="Custom Show 2" id="1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602"/>
    <a:srgbClr val="C00000"/>
    <a:srgbClr val="CC0000"/>
    <a:srgbClr val="0887C6"/>
    <a:srgbClr val="E1E1E1"/>
    <a:srgbClr val="D9D9D9"/>
    <a:srgbClr val="CCFF66"/>
    <a:srgbClr val="800000"/>
    <a:srgbClr val="339966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2" autoAdjust="0"/>
    <p:restoredTop sz="73801" autoAdjust="0"/>
  </p:normalViewPr>
  <p:slideViewPr>
    <p:cSldViewPr snapToGrid="0">
      <p:cViewPr varScale="1">
        <p:scale>
          <a:sx n="86" d="100"/>
          <a:sy n="86" d="100"/>
        </p:scale>
        <p:origin x="80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6881-F7AD-4FDF-A71D-44F47E3BE4CC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239F4F-0255-42FF-86E2-0ECDAFF94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76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607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16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264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3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1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27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73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63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65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7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39F4F-0255-42FF-86E2-0ECDAFF94F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352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21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94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2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8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5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9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3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607E3-2388-45F6-8334-9551E5D4165E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606BC-8AB3-4269-911F-2A8DC2C05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96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asmine.Leigh@ssa.gov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42" y="-127794"/>
            <a:ext cx="4842139" cy="6936169"/>
          </a:xfrm>
          <a:prstGeom prst="rect">
            <a:avLst/>
          </a:prstGeom>
        </p:spPr>
      </p:pic>
      <p:pic>
        <p:nvPicPr>
          <p:cNvPr id="10" name="han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695894" y="3200883"/>
            <a:ext cx="2650632" cy="3373533"/>
          </a:xfrm>
          <a:prstGeom prst="rect">
            <a:avLst/>
          </a:prstGeom>
        </p:spPr>
      </p:pic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1524003" y="0"/>
            <a:ext cx="5203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997711" y="3256097"/>
            <a:ext cx="611055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5875">
                  <a:noFill/>
                  <a:round/>
                </a:ln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A Top Down and Bottom Up Approach</a:t>
            </a:r>
            <a:endParaRPr lang="en-US" sz="2800" dirty="0">
              <a:ln w="15875">
                <a:noFill/>
                <a:round/>
              </a:ln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31567">
            <a:off x="5836016" y="2696529"/>
            <a:ext cx="6537997" cy="646331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15875">
                  <a:noFill/>
                  <a:round/>
                </a:ln>
                <a:solidFill>
                  <a:srgbClr val="0070C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Lobster" panose="02000506000000020003" pitchFamily="2" charset="0"/>
              </a:rPr>
              <a:t>Employee Engagement Essentials: </a:t>
            </a:r>
            <a:endParaRPr lang="en-US" sz="3600" dirty="0">
              <a:ln w="15875">
                <a:noFill/>
                <a:round/>
              </a:ln>
              <a:solidFill>
                <a:srgbClr val="0070C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Lobster" panose="02000506000000020003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31567">
            <a:off x="7021296" y="5531261"/>
            <a:ext cx="4932978" cy="1077218"/>
          </a:xfrm>
          <a:prstGeom prst="rect">
            <a:avLst/>
          </a:prstGeom>
          <a:noFill/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Jasmine Leigh Morse, PhD</a:t>
            </a:r>
          </a:p>
          <a:p>
            <a:pPr algn="ctr"/>
            <a:r>
              <a:rPr lang="en-US" sz="1600" b="1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Senior Advisor </a:t>
            </a:r>
          </a:p>
          <a:p>
            <a:pPr algn="ctr"/>
            <a:r>
              <a:rPr lang="en-US" sz="1600" b="1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Administration</a:t>
            </a:r>
          </a:p>
          <a:p>
            <a:pPr algn="ctr"/>
            <a:r>
              <a:rPr lang="en-US" sz="1600" b="1" dirty="0" smtClean="0">
                <a:ln w="15875">
                  <a:noFill/>
                  <a:round/>
                </a:ln>
                <a:solidFill>
                  <a:schemeClr val="accent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July 25, 2019</a:t>
            </a:r>
            <a:endParaRPr lang="en-US" sz="1600" b="1" dirty="0">
              <a:ln w="15875">
                <a:noFill/>
                <a:round/>
              </a:ln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5"/>
          <p:cNvSpPr>
            <a:spLocks/>
          </p:cNvSpPr>
          <p:nvPr/>
        </p:nvSpPr>
        <p:spPr bwMode="auto">
          <a:xfrm>
            <a:off x="3841902" y="2490348"/>
            <a:ext cx="203138" cy="450760"/>
          </a:xfrm>
          <a:custGeom>
            <a:avLst/>
            <a:gdLst>
              <a:gd name="T0" fmla="*/ 10 w 75"/>
              <a:gd name="T1" fmla="*/ 38 h 166"/>
              <a:gd name="T2" fmla="*/ 51 w 75"/>
              <a:gd name="T3" fmla="*/ 26 h 166"/>
              <a:gd name="T4" fmla="*/ 52 w 75"/>
              <a:gd name="T5" fmla="*/ 143 h 166"/>
              <a:gd name="T6" fmla="*/ 15 w 75"/>
              <a:gd name="T7" fmla="*/ 122 h 166"/>
              <a:gd name="T8" fmla="*/ 10 w 75"/>
              <a:gd name="T9" fmla="*/ 3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166">
                <a:moveTo>
                  <a:pt x="10" y="38"/>
                </a:moveTo>
                <a:cubicBezTo>
                  <a:pt x="6" y="11"/>
                  <a:pt x="46" y="0"/>
                  <a:pt x="51" y="26"/>
                </a:cubicBezTo>
                <a:cubicBezTo>
                  <a:pt x="58" y="65"/>
                  <a:pt x="75" y="107"/>
                  <a:pt x="52" y="143"/>
                </a:cubicBezTo>
                <a:cubicBezTo>
                  <a:pt x="37" y="166"/>
                  <a:pt x="0" y="145"/>
                  <a:pt x="15" y="122"/>
                </a:cubicBezTo>
                <a:cubicBezTo>
                  <a:pt x="31" y="97"/>
                  <a:pt x="15" y="64"/>
                  <a:pt x="10" y="3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6"/>
          <p:cNvSpPr>
            <a:spLocks/>
          </p:cNvSpPr>
          <p:nvPr/>
        </p:nvSpPr>
        <p:spPr bwMode="auto">
          <a:xfrm>
            <a:off x="4275068" y="2454480"/>
            <a:ext cx="818037" cy="358828"/>
          </a:xfrm>
          <a:custGeom>
            <a:avLst/>
            <a:gdLst>
              <a:gd name="T0" fmla="*/ 104 w 150"/>
              <a:gd name="T1" fmla="*/ 27 h 132"/>
              <a:gd name="T2" fmla="*/ 27 w 150"/>
              <a:gd name="T3" fmla="*/ 86 h 132"/>
              <a:gd name="T4" fmla="*/ 27 w 150"/>
              <a:gd name="T5" fmla="*/ 129 h 132"/>
              <a:gd name="T6" fmla="*/ 145 w 150"/>
              <a:gd name="T7" fmla="*/ 38 h 132"/>
              <a:gd name="T8" fmla="*/ 104 w 150"/>
              <a:gd name="T9" fmla="*/ 27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0" h="132">
                <a:moveTo>
                  <a:pt x="104" y="27"/>
                </a:moveTo>
                <a:cubicBezTo>
                  <a:pt x="97" y="65"/>
                  <a:pt x="62" y="82"/>
                  <a:pt x="27" y="86"/>
                </a:cubicBezTo>
                <a:cubicBezTo>
                  <a:pt x="0" y="90"/>
                  <a:pt x="0" y="132"/>
                  <a:pt x="27" y="129"/>
                </a:cubicBezTo>
                <a:cubicBezTo>
                  <a:pt x="80" y="122"/>
                  <a:pt x="134" y="96"/>
                  <a:pt x="145" y="38"/>
                </a:cubicBezTo>
                <a:cubicBezTo>
                  <a:pt x="150" y="11"/>
                  <a:pt x="109" y="0"/>
                  <a:pt x="104" y="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/>
          <p:cNvSpPr>
            <a:spLocks/>
          </p:cNvSpPr>
          <p:nvPr/>
        </p:nvSpPr>
        <p:spPr bwMode="auto">
          <a:xfrm>
            <a:off x="5036532" y="3026785"/>
            <a:ext cx="453725" cy="228345"/>
          </a:xfrm>
          <a:custGeom>
            <a:avLst/>
            <a:gdLst>
              <a:gd name="T0" fmla="*/ 123 w 167"/>
              <a:gd name="T1" fmla="*/ 16 h 84"/>
              <a:gd name="T2" fmla="*/ 37 w 167"/>
              <a:gd name="T3" fmla="*/ 29 h 84"/>
              <a:gd name="T4" fmla="*/ 25 w 167"/>
              <a:gd name="T5" fmla="*/ 70 h 84"/>
              <a:gd name="T6" fmla="*/ 144 w 167"/>
              <a:gd name="T7" fmla="*/ 53 h 84"/>
              <a:gd name="T8" fmla="*/ 123 w 167"/>
              <a:gd name="T9" fmla="*/ 16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7" h="84">
                <a:moveTo>
                  <a:pt x="123" y="16"/>
                </a:moveTo>
                <a:cubicBezTo>
                  <a:pt x="98" y="33"/>
                  <a:pt x="66" y="40"/>
                  <a:pt x="37" y="29"/>
                </a:cubicBezTo>
                <a:cubicBezTo>
                  <a:pt x="11" y="19"/>
                  <a:pt x="0" y="60"/>
                  <a:pt x="25" y="70"/>
                </a:cubicBezTo>
                <a:cubicBezTo>
                  <a:pt x="64" y="84"/>
                  <a:pt x="111" y="75"/>
                  <a:pt x="144" y="53"/>
                </a:cubicBezTo>
                <a:cubicBezTo>
                  <a:pt x="167" y="37"/>
                  <a:pt x="146" y="0"/>
                  <a:pt x="123" y="1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/>
          <p:cNvSpPr>
            <a:spLocks/>
          </p:cNvSpPr>
          <p:nvPr/>
        </p:nvSpPr>
        <p:spPr bwMode="auto">
          <a:xfrm>
            <a:off x="5181781" y="3501484"/>
            <a:ext cx="473001" cy="397380"/>
          </a:xfrm>
          <a:custGeom>
            <a:avLst/>
            <a:gdLst>
              <a:gd name="T0" fmla="*/ 153 w 174"/>
              <a:gd name="T1" fmla="*/ 99 h 146"/>
              <a:gd name="T2" fmla="*/ 47 w 174"/>
              <a:gd name="T3" fmla="*/ 21 h 146"/>
              <a:gd name="T4" fmla="*/ 17 w 174"/>
              <a:gd name="T5" fmla="*/ 51 h 146"/>
              <a:gd name="T6" fmla="*/ 123 w 174"/>
              <a:gd name="T7" fmla="*/ 129 h 146"/>
              <a:gd name="T8" fmla="*/ 153 w 174"/>
              <a:gd name="T9" fmla="*/ 99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4" h="146">
                <a:moveTo>
                  <a:pt x="153" y="99"/>
                </a:moveTo>
                <a:cubicBezTo>
                  <a:pt x="119" y="71"/>
                  <a:pt x="75" y="55"/>
                  <a:pt x="47" y="21"/>
                </a:cubicBezTo>
                <a:cubicBezTo>
                  <a:pt x="30" y="0"/>
                  <a:pt x="0" y="30"/>
                  <a:pt x="17" y="51"/>
                </a:cubicBezTo>
                <a:cubicBezTo>
                  <a:pt x="46" y="86"/>
                  <a:pt x="89" y="101"/>
                  <a:pt x="123" y="129"/>
                </a:cubicBezTo>
                <a:cubicBezTo>
                  <a:pt x="144" y="146"/>
                  <a:pt x="174" y="116"/>
                  <a:pt x="153" y="9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3271377" y="2715728"/>
            <a:ext cx="338070" cy="303966"/>
          </a:xfrm>
          <a:custGeom>
            <a:avLst/>
            <a:gdLst>
              <a:gd name="T0" fmla="*/ 14 w 125"/>
              <a:gd name="T1" fmla="*/ 44 h 112"/>
              <a:gd name="T2" fmla="*/ 75 w 125"/>
              <a:gd name="T3" fmla="*/ 93 h 112"/>
              <a:gd name="T4" fmla="*/ 105 w 125"/>
              <a:gd name="T5" fmla="*/ 63 h 112"/>
              <a:gd name="T6" fmla="*/ 36 w 125"/>
              <a:gd name="T7" fmla="*/ 7 h 112"/>
              <a:gd name="T8" fmla="*/ 6 w 125"/>
              <a:gd name="T9" fmla="*/ 15 h 112"/>
              <a:gd name="T10" fmla="*/ 14 w 125"/>
              <a:gd name="T11" fmla="*/ 44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5" h="112">
                <a:moveTo>
                  <a:pt x="14" y="44"/>
                </a:moveTo>
                <a:cubicBezTo>
                  <a:pt x="35" y="60"/>
                  <a:pt x="56" y="75"/>
                  <a:pt x="75" y="93"/>
                </a:cubicBezTo>
                <a:cubicBezTo>
                  <a:pt x="94" y="112"/>
                  <a:pt x="125" y="82"/>
                  <a:pt x="105" y="63"/>
                </a:cubicBezTo>
                <a:cubicBezTo>
                  <a:pt x="84" y="42"/>
                  <a:pt x="59" y="25"/>
                  <a:pt x="36" y="7"/>
                </a:cubicBezTo>
                <a:cubicBezTo>
                  <a:pt x="26" y="0"/>
                  <a:pt x="12" y="6"/>
                  <a:pt x="6" y="15"/>
                </a:cubicBezTo>
                <a:cubicBezTo>
                  <a:pt x="0" y="26"/>
                  <a:pt x="5" y="37"/>
                  <a:pt x="14" y="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10"/>
          <p:cNvSpPr>
            <a:spLocks/>
          </p:cNvSpPr>
          <p:nvPr/>
        </p:nvSpPr>
        <p:spPr bwMode="auto">
          <a:xfrm>
            <a:off x="2859477" y="3356516"/>
            <a:ext cx="456691" cy="144968"/>
          </a:xfrm>
          <a:custGeom>
            <a:avLst/>
            <a:gdLst>
              <a:gd name="T0" fmla="*/ 140 w 168"/>
              <a:gd name="T1" fmla="*/ 15 h 58"/>
              <a:gd name="T2" fmla="*/ 27 w 168"/>
              <a:gd name="T3" fmla="*/ 2 h 58"/>
              <a:gd name="T4" fmla="*/ 27 w 168"/>
              <a:gd name="T5" fmla="*/ 45 h 58"/>
              <a:gd name="T6" fmla="*/ 140 w 168"/>
              <a:gd name="T7" fmla="*/ 57 h 58"/>
              <a:gd name="T8" fmla="*/ 140 w 168"/>
              <a:gd name="T9" fmla="*/ 15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8" h="58">
                <a:moveTo>
                  <a:pt x="140" y="15"/>
                </a:moveTo>
                <a:cubicBezTo>
                  <a:pt x="102" y="14"/>
                  <a:pt x="65" y="5"/>
                  <a:pt x="27" y="2"/>
                </a:cubicBezTo>
                <a:cubicBezTo>
                  <a:pt x="0" y="0"/>
                  <a:pt x="0" y="42"/>
                  <a:pt x="27" y="45"/>
                </a:cubicBezTo>
                <a:cubicBezTo>
                  <a:pt x="65" y="48"/>
                  <a:pt x="102" y="56"/>
                  <a:pt x="140" y="57"/>
                </a:cubicBezTo>
                <a:cubicBezTo>
                  <a:pt x="168" y="58"/>
                  <a:pt x="167" y="15"/>
                  <a:pt x="140" y="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1"/>
          <p:cNvSpPr>
            <a:spLocks/>
          </p:cNvSpPr>
          <p:nvPr/>
        </p:nvSpPr>
        <p:spPr bwMode="auto">
          <a:xfrm>
            <a:off x="2998857" y="3761117"/>
            <a:ext cx="317311" cy="578277"/>
          </a:xfrm>
          <a:custGeom>
            <a:avLst/>
            <a:gdLst>
              <a:gd name="T0" fmla="*/ 66 w 117"/>
              <a:gd name="T1" fmla="*/ 25 h 213"/>
              <a:gd name="T2" fmla="*/ 63 w 117"/>
              <a:gd name="T3" fmla="*/ 197 h 213"/>
              <a:gd name="T4" fmla="*/ 84 w 117"/>
              <a:gd name="T5" fmla="*/ 160 h 213"/>
              <a:gd name="T6" fmla="*/ 107 w 117"/>
              <a:gd name="T7" fmla="*/ 36 h 213"/>
              <a:gd name="T8" fmla="*/ 66 w 117"/>
              <a:gd name="T9" fmla="*/ 25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7" h="213">
                <a:moveTo>
                  <a:pt x="66" y="25"/>
                </a:moveTo>
                <a:cubicBezTo>
                  <a:pt x="44" y="80"/>
                  <a:pt x="0" y="152"/>
                  <a:pt x="63" y="197"/>
                </a:cubicBezTo>
                <a:cubicBezTo>
                  <a:pt x="85" y="213"/>
                  <a:pt x="106" y="176"/>
                  <a:pt x="84" y="160"/>
                </a:cubicBezTo>
                <a:cubicBezTo>
                  <a:pt x="49" y="135"/>
                  <a:pt x="96" y="65"/>
                  <a:pt x="107" y="36"/>
                </a:cubicBezTo>
                <a:cubicBezTo>
                  <a:pt x="117" y="11"/>
                  <a:pt x="75" y="0"/>
                  <a:pt x="66" y="2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/>
          <p:cNvSpPr>
            <a:spLocks noEditPoints="1"/>
          </p:cNvSpPr>
          <p:nvPr/>
        </p:nvSpPr>
        <p:spPr bwMode="auto">
          <a:xfrm>
            <a:off x="3580137" y="3504755"/>
            <a:ext cx="1193623" cy="1410106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13"/>
          <p:cNvSpPr>
            <a:spLocks/>
          </p:cNvSpPr>
          <p:nvPr/>
        </p:nvSpPr>
        <p:spPr bwMode="auto">
          <a:xfrm>
            <a:off x="3334997" y="2938333"/>
            <a:ext cx="1880142" cy="2164832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14"/>
          <p:cNvSpPr>
            <a:spLocks noEditPoints="1"/>
          </p:cNvSpPr>
          <p:nvPr/>
        </p:nvSpPr>
        <p:spPr bwMode="auto">
          <a:xfrm>
            <a:off x="3818378" y="4887649"/>
            <a:ext cx="913381" cy="1036450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5395" y="5607907"/>
            <a:ext cx="914400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3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602"/>
                                      </p:to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4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34" grpId="0"/>
      <p:bldP spid="35" grpId="0"/>
      <p:bldP spid="14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36" grpId="0" animBg="1"/>
      <p:bldP spid="3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11" y="404972"/>
            <a:ext cx="4276064" cy="6076743"/>
          </a:xfrm>
          <a:prstGeom prst="rect">
            <a:avLst/>
          </a:prstGeom>
        </p:spPr>
      </p:pic>
      <p:grpSp>
        <p:nvGrpSpPr>
          <p:cNvPr id="25" name="lightbulb"/>
          <p:cNvGrpSpPr>
            <a:grpSpLocks noChangeAspect="1"/>
          </p:cNvGrpSpPr>
          <p:nvPr/>
        </p:nvGrpSpPr>
        <p:grpSpPr bwMode="auto">
          <a:xfrm>
            <a:off x="9188995" y="1605306"/>
            <a:ext cx="2780752" cy="3051865"/>
            <a:chOff x="1577" y="540"/>
            <a:chExt cx="2277" cy="2499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lightbulb"/>
          <p:cNvGrpSpPr>
            <a:grpSpLocks noChangeAspect="1"/>
          </p:cNvGrpSpPr>
          <p:nvPr/>
        </p:nvGrpSpPr>
        <p:grpSpPr bwMode="auto">
          <a:xfrm>
            <a:off x="1047796" y="1108681"/>
            <a:ext cx="992996" cy="1089810"/>
            <a:chOff x="1577" y="540"/>
            <a:chExt cx="2277" cy="2499"/>
          </a:xfrm>
        </p:grpSpPr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lightbulb"/>
          <p:cNvGrpSpPr>
            <a:grpSpLocks noChangeAspect="1"/>
          </p:cNvGrpSpPr>
          <p:nvPr/>
        </p:nvGrpSpPr>
        <p:grpSpPr bwMode="auto">
          <a:xfrm rot="20910159">
            <a:off x="162813" y="2032402"/>
            <a:ext cx="992996" cy="1089810"/>
            <a:chOff x="1577" y="540"/>
            <a:chExt cx="2277" cy="2499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 rot="915098">
            <a:off x="1011479" y="2818509"/>
            <a:ext cx="992996" cy="1089810"/>
            <a:chOff x="1577" y="540"/>
            <a:chExt cx="2277" cy="2499"/>
          </a:xfrm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lightbulb"/>
          <p:cNvGrpSpPr>
            <a:grpSpLocks noChangeAspect="1"/>
          </p:cNvGrpSpPr>
          <p:nvPr/>
        </p:nvGrpSpPr>
        <p:grpSpPr bwMode="auto">
          <a:xfrm rot="20428983">
            <a:off x="130193" y="3178959"/>
            <a:ext cx="992996" cy="1089810"/>
            <a:chOff x="1577" y="540"/>
            <a:chExt cx="2277" cy="2499"/>
          </a:xfrm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lightbulb"/>
          <p:cNvGrpSpPr>
            <a:grpSpLocks noChangeAspect="1"/>
          </p:cNvGrpSpPr>
          <p:nvPr/>
        </p:nvGrpSpPr>
        <p:grpSpPr bwMode="auto">
          <a:xfrm rot="1023401">
            <a:off x="1845606" y="3416546"/>
            <a:ext cx="992996" cy="1089810"/>
            <a:chOff x="1577" y="540"/>
            <a:chExt cx="2277" cy="2499"/>
          </a:xfrm>
        </p:grpSpPr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lightbulb"/>
          <p:cNvGrpSpPr>
            <a:grpSpLocks noChangeAspect="1"/>
          </p:cNvGrpSpPr>
          <p:nvPr/>
        </p:nvGrpSpPr>
        <p:grpSpPr bwMode="auto">
          <a:xfrm>
            <a:off x="1813804" y="2136541"/>
            <a:ext cx="992996" cy="1089810"/>
            <a:chOff x="1577" y="540"/>
            <a:chExt cx="2277" cy="2499"/>
          </a:xfrm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92">
            <a:off x="7124420" y="4013672"/>
            <a:ext cx="2229662" cy="2837753"/>
          </a:xfrm>
          <a:prstGeom prst="rect">
            <a:avLst/>
          </a:prstGeom>
        </p:spPr>
      </p:pic>
      <p:sp>
        <p:nvSpPr>
          <p:cNvPr id="68" name="arrow"/>
          <p:cNvSpPr>
            <a:spLocks noEditPoints="1"/>
          </p:cNvSpPr>
          <p:nvPr/>
        </p:nvSpPr>
        <p:spPr bwMode="auto">
          <a:xfrm>
            <a:off x="2994864" y="3474080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rrow"/>
          <p:cNvSpPr>
            <a:spLocks noEditPoints="1"/>
          </p:cNvSpPr>
          <p:nvPr/>
        </p:nvSpPr>
        <p:spPr bwMode="auto">
          <a:xfrm>
            <a:off x="8348237" y="3353269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728480" y="1971719"/>
            <a:ext cx="69962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A602"/>
                </a:solidFill>
                <a:latin typeface="Chewy" panose="02000000000000000000" pitchFamily="2" charset="0"/>
                <a:ea typeface="Chewy" panose="02000000000000000000" pitchFamily="2" charset="0"/>
              </a:rPr>
              <a:t>New </a:t>
            </a:r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FY 2020 Strategies </a:t>
            </a:r>
          </a:p>
        </p:txBody>
      </p:sp>
    </p:spTree>
    <p:extLst>
      <p:ext uri="{BB962C8B-B14F-4D97-AF65-F5344CB8AC3E}">
        <p14:creationId xmlns:p14="http://schemas.microsoft.com/office/powerpoint/2010/main" val="410662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arrow"/>
          <p:cNvSpPr>
            <a:spLocks/>
          </p:cNvSpPr>
          <p:nvPr/>
        </p:nvSpPr>
        <p:spPr bwMode="auto">
          <a:xfrm>
            <a:off x="6271708" y="1749418"/>
            <a:ext cx="4436052" cy="4511533"/>
          </a:xfrm>
          <a:custGeom>
            <a:avLst/>
            <a:gdLst>
              <a:gd name="T0" fmla="*/ 1200 w 1204"/>
              <a:gd name="T1" fmla="*/ 27 h 572"/>
              <a:gd name="T2" fmla="*/ 1193 w 1204"/>
              <a:gd name="T3" fmla="*/ 19 h 572"/>
              <a:gd name="T4" fmla="*/ 1087 w 1204"/>
              <a:gd name="T5" fmla="*/ 3 h 572"/>
              <a:gd name="T6" fmla="*/ 1087 w 1204"/>
              <a:gd name="T7" fmla="*/ 25 h 572"/>
              <a:gd name="T8" fmla="*/ 1164 w 1204"/>
              <a:gd name="T9" fmla="*/ 33 h 572"/>
              <a:gd name="T10" fmla="*/ 988 w 1204"/>
              <a:gd name="T11" fmla="*/ 139 h 572"/>
              <a:gd name="T12" fmla="*/ 867 w 1204"/>
              <a:gd name="T13" fmla="*/ 40 h 572"/>
              <a:gd name="T14" fmla="*/ 850 w 1204"/>
              <a:gd name="T15" fmla="*/ 42 h 572"/>
              <a:gd name="T16" fmla="*/ 674 w 1204"/>
              <a:gd name="T17" fmla="*/ 262 h 572"/>
              <a:gd name="T18" fmla="*/ 578 w 1204"/>
              <a:gd name="T19" fmla="*/ 191 h 572"/>
              <a:gd name="T20" fmla="*/ 561 w 1204"/>
              <a:gd name="T21" fmla="*/ 194 h 572"/>
              <a:gd name="T22" fmla="*/ 404 w 1204"/>
              <a:gd name="T23" fmla="*/ 456 h 572"/>
              <a:gd name="T24" fmla="*/ 328 w 1204"/>
              <a:gd name="T25" fmla="*/ 371 h 572"/>
              <a:gd name="T26" fmla="*/ 313 w 1204"/>
              <a:gd name="T27" fmla="*/ 371 h 572"/>
              <a:gd name="T28" fmla="*/ 12 w 1204"/>
              <a:gd name="T29" fmla="*/ 546 h 572"/>
              <a:gd name="T30" fmla="*/ 18 w 1204"/>
              <a:gd name="T31" fmla="*/ 567 h 572"/>
              <a:gd name="T32" fmla="*/ 320 w 1204"/>
              <a:gd name="T33" fmla="*/ 394 h 572"/>
              <a:gd name="T34" fmla="*/ 398 w 1204"/>
              <a:gd name="T35" fmla="*/ 482 h 572"/>
              <a:gd name="T36" fmla="*/ 415 w 1204"/>
              <a:gd name="T37" fmla="*/ 480 h 572"/>
              <a:gd name="T38" fmla="*/ 573 w 1204"/>
              <a:gd name="T39" fmla="*/ 215 h 572"/>
              <a:gd name="T40" fmla="*/ 670 w 1204"/>
              <a:gd name="T41" fmla="*/ 286 h 572"/>
              <a:gd name="T42" fmla="*/ 684 w 1204"/>
              <a:gd name="T43" fmla="*/ 285 h 572"/>
              <a:gd name="T44" fmla="*/ 861 w 1204"/>
              <a:gd name="T45" fmla="*/ 63 h 572"/>
              <a:gd name="T46" fmla="*/ 979 w 1204"/>
              <a:gd name="T47" fmla="*/ 160 h 572"/>
              <a:gd name="T48" fmla="*/ 992 w 1204"/>
              <a:gd name="T49" fmla="*/ 162 h 572"/>
              <a:gd name="T50" fmla="*/ 1163 w 1204"/>
              <a:gd name="T51" fmla="*/ 59 h 572"/>
              <a:gd name="T52" fmla="*/ 1134 w 1204"/>
              <a:gd name="T53" fmla="*/ 114 h 572"/>
              <a:gd name="T54" fmla="*/ 1149 w 1204"/>
              <a:gd name="T55" fmla="*/ 122 h 572"/>
              <a:gd name="T56" fmla="*/ 1200 w 1204"/>
              <a:gd name="T57" fmla="*/ 39 h 572"/>
              <a:gd name="T58" fmla="*/ 1200 w 1204"/>
              <a:gd name="T59" fmla="*/ 27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04" h="572">
                <a:moveTo>
                  <a:pt x="1200" y="27"/>
                </a:moveTo>
                <a:cubicBezTo>
                  <a:pt x="1200" y="24"/>
                  <a:pt x="1197" y="20"/>
                  <a:pt x="1193" y="19"/>
                </a:cubicBezTo>
                <a:cubicBezTo>
                  <a:pt x="1158" y="8"/>
                  <a:pt x="1123" y="0"/>
                  <a:pt x="1087" y="3"/>
                </a:cubicBezTo>
                <a:cubicBezTo>
                  <a:pt x="1073" y="5"/>
                  <a:pt x="1073" y="26"/>
                  <a:pt x="1087" y="25"/>
                </a:cubicBezTo>
                <a:cubicBezTo>
                  <a:pt x="1113" y="23"/>
                  <a:pt x="1139" y="26"/>
                  <a:pt x="1164" y="33"/>
                </a:cubicBezTo>
                <a:cubicBezTo>
                  <a:pt x="1106" y="70"/>
                  <a:pt x="1046" y="103"/>
                  <a:pt x="988" y="139"/>
                </a:cubicBezTo>
                <a:cubicBezTo>
                  <a:pt x="948" y="106"/>
                  <a:pt x="907" y="73"/>
                  <a:pt x="867" y="40"/>
                </a:cubicBezTo>
                <a:cubicBezTo>
                  <a:pt x="861" y="36"/>
                  <a:pt x="854" y="36"/>
                  <a:pt x="850" y="42"/>
                </a:cubicBezTo>
                <a:cubicBezTo>
                  <a:pt x="796" y="119"/>
                  <a:pt x="736" y="191"/>
                  <a:pt x="674" y="262"/>
                </a:cubicBezTo>
                <a:cubicBezTo>
                  <a:pt x="642" y="239"/>
                  <a:pt x="609" y="217"/>
                  <a:pt x="578" y="191"/>
                </a:cubicBezTo>
                <a:cubicBezTo>
                  <a:pt x="572" y="187"/>
                  <a:pt x="564" y="187"/>
                  <a:pt x="561" y="194"/>
                </a:cubicBezTo>
                <a:cubicBezTo>
                  <a:pt x="509" y="282"/>
                  <a:pt x="454" y="367"/>
                  <a:pt x="404" y="456"/>
                </a:cubicBezTo>
                <a:cubicBezTo>
                  <a:pt x="379" y="427"/>
                  <a:pt x="357" y="397"/>
                  <a:pt x="328" y="371"/>
                </a:cubicBezTo>
                <a:cubicBezTo>
                  <a:pt x="324" y="367"/>
                  <a:pt x="318" y="367"/>
                  <a:pt x="313" y="371"/>
                </a:cubicBezTo>
                <a:cubicBezTo>
                  <a:pt x="226" y="448"/>
                  <a:pt x="121" y="505"/>
                  <a:pt x="12" y="546"/>
                </a:cubicBezTo>
                <a:cubicBezTo>
                  <a:pt x="0" y="551"/>
                  <a:pt x="5" y="572"/>
                  <a:pt x="18" y="567"/>
                </a:cubicBezTo>
                <a:cubicBezTo>
                  <a:pt x="127" y="526"/>
                  <a:pt x="232" y="470"/>
                  <a:pt x="320" y="394"/>
                </a:cubicBezTo>
                <a:cubicBezTo>
                  <a:pt x="349" y="421"/>
                  <a:pt x="372" y="452"/>
                  <a:pt x="398" y="482"/>
                </a:cubicBezTo>
                <a:cubicBezTo>
                  <a:pt x="403" y="488"/>
                  <a:pt x="412" y="486"/>
                  <a:pt x="415" y="480"/>
                </a:cubicBezTo>
                <a:cubicBezTo>
                  <a:pt x="465" y="390"/>
                  <a:pt x="521" y="304"/>
                  <a:pt x="573" y="215"/>
                </a:cubicBezTo>
                <a:cubicBezTo>
                  <a:pt x="605" y="240"/>
                  <a:pt x="638" y="262"/>
                  <a:pt x="670" y="286"/>
                </a:cubicBezTo>
                <a:cubicBezTo>
                  <a:pt x="674" y="289"/>
                  <a:pt x="681" y="288"/>
                  <a:pt x="684" y="285"/>
                </a:cubicBezTo>
                <a:cubicBezTo>
                  <a:pt x="746" y="213"/>
                  <a:pt x="806" y="140"/>
                  <a:pt x="861" y="63"/>
                </a:cubicBezTo>
                <a:cubicBezTo>
                  <a:pt x="901" y="95"/>
                  <a:pt x="940" y="127"/>
                  <a:pt x="979" y="160"/>
                </a:cubicBezTo>
                <a:cubicBezTo>
                  <a:pt x="983" y="163"/>
                  <a:pt x="988" y="165"/>
                  <a:pt x="992" y="162"/>
                </a:cubicBezTo>
                <a:cubicBezTo>
                  <a:pt x="1049" y="127"/>
                  <a:pt x="1107" y="94"/>
                  <a:pt x="1163" y="59"/>
                </a:cubicBezTo>
                <a:cubicBezTo>
                  <a:pt x="1152" y="76"/>
                  <a:pt x="1143" y="95"/>
                  <a:pt x="1134" y="114"/>
                </a:cubicBezTo>
                <a:cubicBezTo>
                  <a:pt x="1129" y="123"/>
                  <a:pt x="1144" y="132"/>
                  <a:pt x="1149" y="122"/>
                </a:cubicBezTo>
                <a:cubicBezTo>
                  <a:pt x="1163" y="92"/>
                  <a:pt x="1177" y="63"/>
                  <a:pt x="1200" y="39"/>
                </a:cubicBezTo>
                <a:cubicBezTo>
                  <a:pt x="1204" y="35"/>
                  <a:pt x="1203" y="30"/>
                  <a:pt x="1200" y="2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13076" y="336201"/>
            <a:ext cx="66675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latin typeface="Chewy" panose="02000000000000000000" pitchFamily="2" charset="0"/>
                <a:ea typeface="Chewy" panose="02000000000000000000" pitchFamily="2" charset="0"/>
              </a:rPr>
              <a:t>FY 2020 Strategies</a:t>
            </a:r>
            <a:endParaRPr lang="en-US" sz="4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2" name="figure_black_mark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007" y="1856825"/>
            <a:ext cx="2021784" cy="39047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5048" y="1749249"/>
            <a:ext cx="83908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hewy" panose="020B0604020202020204" charset="0"/>
                <a:ea typeface="Chewy" panose="020B0604020202020204" charset="0"/>
              </a:rPr>
              <a:t>Employee Engagement Toolkit: An Online Resource for Managers </a:t>
            </a:r>
          </a:p>
          <a:p>
            <a:endParaRPr lang="en-US" sz="4000" dirty="0" smtClean="0">
              <a:latin typeface="Chewy" panose="020B0604020202020204" charset="0"/>
              <a:ea typeface="Chewy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smtClean="0">
                <a:latin typeface="Chewy" panose="020B0604020202020204" charset="0"/>
                <a:ea typeface="Chewy" panose="020B0604020202020204" charset="0"/>
              </a:rPr>
              <a:t>Lessons in Leadership Videos: Micro-Learning Videos for Managers </a:t>
            </a:r>
            <a:endParaRPr lang="en-US" sz="4000" dirty="0">
              <a:latin typeface="Chewy" panose="020B0604020202020204" charset="0"/>
              <a:ea typeface="Chew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547" y="1692361"/>
            <a:ext cx="5060119" cy="405419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68922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000" dirty="0" smtClean="0">
                <a:solidFill>
                  <a:srgbClr val="000000"/>
                </a:solidFill>
                <a:latin typeface="Chewy" panose="02000000000000000000" pitchFamily="2" charset="0"/>
                <a:ea typeface="Chewy" panose="02000000000000000000" pitchFamily="2" charset="0"/>
              </a:rPr>
              <a:t>Questions</a:t>
            </a:r>
            <a:r>
              <a:rPr lang="en-US" sz="6600" dirty="0" smtClean="0">
                <a:solidFill>
                  <a:srgbClr val="000000"/>
                </a:solidFill>
                <a:latin typeface="Chewy" panose="02000000000000000000" pitchFamily="2" charset="0"/>
                <a:ea typeface="Chewy" panose="02000000000000000000" pitchFamily="2" charset="0"/>
              </a:rPr>
              <a:t> </a:t>
            </a:r>
            <a:endParaRPr lang="en-US" sz="4400" dirty="0">
              <a:solidFill>
                <a:srgbClr val="000000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55511" y="5572461"/>
            <a:ext cx="3147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Contact Information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Jasmine Leigh Morse, PhD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Administration 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Email: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Jasmine.Leigh@ssa.gov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4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figure_top_bod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252" y="-141247"/>
            <a:ext cx="4787569" cy="6858000"/>
          </a:xfrm>
          <a:prstGeom prst="rect">
            <a:avLst/>
          </a:prstGeom>
        </p:spPr>
      </p:pic>
      <p:pic>
        <p:nvPicPr>
          <p:cNvPr id="8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7109" flipH="1">
            <a:off x="6638007" y="3869474"/>
            <a:ext cx="2374172" cy="3021674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063769" y="1788359"/>
            <a:ext cx="102855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hewy" panose="02000000000000000000" pitchFamily="2" charset="0"/>
                <a:ea typeface="Chewy" panose="02000000000000000000" pitchFamily="2" charset="0"/>
              </a:rPr>
              <a:t>1.  </a:t>
            </a:r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Inclusive Engagement Strategies </a:t>
            </a:r>
          </a:p>
          <a:p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2. Leveraging the Key Drivers of </a:t>
            </a:r>
          </a:p>
          <a:p>
            <a:r>
              <a:rPr lang="en-US" sz="4400" dirty="0">
                <a:latin typeface="Chewy" panose="02000000000000000000" pitchFamily="2" charset="0"/>
                <a:ea typeface="Chewy" panose="02000000000000000000" pitchFamily="2" charset="0"/>
              </a:rPr>
              <a:t>	</a:t>
            </a:r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Engagement</a:t>
            </a:r>
          </a:p>
          <a:p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3</a:t>
            </a:r>
            <a:r>
              <a:rPr lang="en-US" sz="4400" dirty="0">
                <a:latin typeface="Chewy" panose="02000000000000000000" pitchFamily="2" charset="0"/>
                <a:ea typeface="Chewy" panose="02000000000000000000" pitchFamily="2" charset="0"/>
              </a:rPr>
              <a:t>. </a:t>
            </a:r>
            <a:r>
              <a:rPr lang="en-US" sz="4400" dirty="0" smtClean="0">
                <a:latin typeface="Chewy" panose="02000000000000000000" pitchFamily="2" charset="0"/>
                <a:ea typeface="Chewy" panose="02000000000000000000" pitchFamily="2" charset="0"/>
              </a:rPr>
              <a:t>New FY 2020 Strategies </a:t>
            </a:r>
            <a:endParaRPr lang="en-US" sz="4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2063769" y="1167577"/>
            <a:ext cx="8598702" cy="620782"/>
          </a:xfrm>
          <a:custGeom>
            <a:avLst/>
            <a:gdLst>
              <a:gd name="T0" fmla="*/ 12 w 1291"/>
              <a:gd name="T1" fmla="*/ 86 h 90"/>
              <a:gd name="T2" fmla="*/ 535 w 1291"/>
              <a:gd name="T3" fmla="*/ 24 h 90"/>
              <a:gd name="T4" fmla="*/ 1086 w 1291"/>
              <a:gd name="T5" fmla="*/ 54 h 90"/>
              <a:gd name="T6" fmla="*/ 1282 w 1291"/>
              <a:gd name="T7" fmla="*/ 56 h 90"/>
              <a:gd name="T8" fmla="*/ 1282 w 1291"/>
              <a:gd name="T9" fmla="*/ 41 h 90"/>
              <a:gd name="T10" fmla="*/ 806 w 1291"/>
              <a:gd name="T11" fmla="*/ 22 h 90"/>
              <a:gd name="T12" fmla="*/ 238 w 1291"/>
              <a:gd name="T13" fmla="*/ 21 h 90"/>
              <a:gd name="T14" fmla="*/ 9 w 1291"/>
              <a:gd name="T15" fmla="*/ 73 h 90"/>
              <a:gd name="T16" fmla="*/ 12 w 1291"/>
              <a:gd name="T17" fmla="*/ 86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91" h="90">
                <a:moveTo>
                  <a:pt x="12" y="86"/>
                </a:moveTo>
                <a:cubicBezTo>
                  <a:pt x="177" y="24"/>
                  <a:pt x="361" y="22"/>
                  <a:pt x="535" y="24"/>
                </a:cubicBezTo>
                <a:cubicBezTo>
                  <a:pt x="719" y="27"/>
                  <a:pt x="902" y="44"/>
                  <a:pt x="1086" y="54"/>
                </a:cubicBezTo>
                <a:cubicBezTo>
                  <a:pt x="1151" y="57"/>
                  <a:pt x="1216" y="59"/>
                  <a:pt x="1282" y="56"/>
                </a:cubicBezTo>
                <a:cubicBezTo>
                  <a:pt x="1291" y="55"/>
                  <a:pt x="1291" y="41"/>
                  <a:pt x="1282" y="41"/>
                </a:cubicBezTo>
                <a:cubicBezTo>
                  <a:pt x="1124" y="51"/>
                  <a:pt x="963" y="31"/>
                  <a:pt x="806" y="22"/>
                </a:cubicBezTo>
                <a:cubicBezTo>
                  <a:pt x="617" y="10"/>
                  <a:pt x="427" y="0"/>
                  <a:pt x="238" y="21"/>
                </a:cubicBezTo>
                <a:cubicBezTo>
                  <a:pt x="160" y="30"/>
                  <a:pt x="82" y="45"/>
                  <a:pt x="9" y="73"/>
                </a:cubicBezTo>
                <a:cubicBezTo>
                  <a:pt x="0" y="76"/>
                  <a:pt x="4" y="90"/>
                  <a:pt x="12" y="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219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Discussion Topics</a:t>
            </a:r>
            <a:endParaRPr lang="en-US" sz="6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4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6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6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uiExpand="1" build="p"/>
      <p:bldP spid="9" grpId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ubble"/>
          <p:cNvSpPr>
            <a:spLocks noEditPoints="1"/>
          </p:cNvSpPr>
          <p:nvPr/>
        </p:nvSpPr>
        <p:spPr bwMode="auto">
          <a:xfrm rot="21132681">
            <a:off x="1897007" y="110354"/>
            <a:ext cx="7485578" cy="5243918"/>
          </a:xfrm>
          <a:custGeom>
            <a:avLst/>
            <a:gdLst>
              <a:gd name="T0" fmla="*/ 2074 w 2100"/>
              <a:gd name="T1" fmla="*/ 561 h 1511"/>
              <a:gd name="T2" fmla="*/ 1798 w 2100"/>
              <a:gd name="T3" fmla="*/ 202 h 1511"/>
              <a:gd name="T4" fmla="*/ 1300 w 2100"/>
              <a:gd name="T5" fmla="*/ 34 h 1511"/>
              <a:gd name="T6" fmla="*/ 812 w 2100"/>
              <a:gd name="T7" fmla="*/ 22 h 1511"/>
              <a:gd name="T8" fmla="*/ 322 w 2100"/>
              <a:gd name="T9" fmla="*/ 180 h 1511"/>
              <a:gd name="T10" fmla="*/ 3 w 2100"/>
              <a:gd name="T11" fmla="*/ 617 h 1511"/>
              <a:gd name="T12" fmla="*/ 307 w 2100"/>
              <a:gd name="T13" fmla="*/ 1060 h 1511"/>
              <a:gd name="T14" fmla="*/ 818 w 2100"/>
              <a:gd name="T15" fmla="*/ 1207 h 1511"/>
              <a:gd name="T16" fmla="*/ 887 w 2100"/>
              <a:gd name="T17" fmla="*/ 1215 h 1511"/>
              <a:gd name="T18" fmla="*/ 837 w 2100"/>
              <a:gd name="T19" fmla="*/ 1226 h 1511"/>
              <a:gd name="T20" fmla="*/ 845 w 2100"/>
              <a:gd name="T21" fmla="*/ 1253 h 1511"/>
              <a:gd name="T22" fmla="*/ 955 w 2100"/>
              <a:gd name="T23" fmla="*/ 1233 h 1511"/>
              <a:gd name="T24" fmla="*/ 989 w 2100"/>
              <a:gd name="T25" fmla="*/ 1241 h 1511"/>
              <a:gd name="T26" fmla="*/ 1024 w 2100"/>
              <a:gd name="T27" fmla="*/ 1287 h 1511"/>
              <a:gd name="T28" fmla="*/ 1110 w 2100"/>
              <a:gd name="T29" fmla="*/ 1369 h 1511"/>
              <a:gd name="T30" fmla="*/ 1312 w 2100"/>
              <a:gd name="T31" fmla="*/ 1475 h 1511"/>
              <a:gd name="T32" fmla="*/ 1503 w 2100"/>
              <a:gd name="T33" fmla="*/ 1511 h 1511"/>
              <a:gd name="T34" fmla="*/ 1510 w 2100"/>
              <a:gd name="T35" fmla="*/ 1485 h 1511"/>
              <a:gd name="T36" fmla="*/ 1327 w 2100"/>
              <a:gd name="T37" fmla="*/ 1299 h 1511"/>
              <a:gd name="T38" fmla="*/ 1289 w 2100"/>
              <a:gd name="T39" fmla="*/ 1209 h 1511"/>
              <a:gd name="T40" fmla="*/ 1338 w 2100"/>
              <a:gd name="T41" fmla="*/ 1174 h 1511"/>
              <a:gd name="T42" fmla="*/ 1486 w 2100"/>
              <a:gd name="T43" fmla="*/ 1150 h 1511"/>
              <a:gd name="T44" fmla="*/ 1613 w 2100"/>
              <a:gd name="T45" fmla="*/ 1108 h 1511"/>
              <a:gd name="T46" fmla="*/ 1856 w 2100"/>
              <a:gd name="T47" fmla="*/ 974 h 1511"/>
              <a:gd name="T48" fmla="*/ 2074 w 2100"/>
              <a:gd name="T49" fmla="*/ 561 h 1511"/>
              <a:gd name="T50" fmla="*/ 2050 w 2100"/>
              <a:gd name="T51" fmla="*/ 627 h 1511"/>
              <a:gd name="T52" fmla="*/ 1738 w 2100"/>
              <a:gd name="T53" fmla="*/ 1016 h 1511"/>
              <a:gd name="T54" fmla="*/ 1493 w 2100"/>
              <a:gd name="T55" fmla="*/ 1119 h 1511"/>
              <a:gd name="T56" fmla="*/ 1348 w 2100"/>
              <a:gd name="T57" fmla="*/ 1144 h 1511"/>
              <a:gd name="T58" fmla="*/ 1268 w 2100"/>
              <a:gd name="T59" fmla="*/ 1175 h 1511"/>
              <a:gd name="T60" fmla="*/ 1267 w 2100"/>
              <a:gd name="T61" fmla="*/ 1240 h 1511"/>
              <a:gd name="T62" fmla="*/ 1316 w 2100"/>
              <a:gd name="T63" fmla="*/ 1334 h 1511"/>
              <a:gd name="T64" fmla="*/ 1451 w 2100"/>
              <a:gd name="T65" fmla="*/ 1480 h 1511"/>
              <a:gd name="T66" fmla="*/ 1309 w 2100"/>
              <a:gd name="T67" fmla="*/ 1444 h 1511"/>
              <a:gd name="T68" fmla="*/ 1101 w 2100"/>
              <a:gd name="T69" fmla="*/ 1326 h 1511"/>
              <a:gd name="T70" fmla="*/ 1026 w 2100"/>
              <a:gd name="T71" fmla="*/ 1245 h 1511"/>
              <a:gd name="T72" fmla="*/ 999 w 2100"/>
              <a:gd name="T73" fmla="*/ 1213 h 1511"/>
              <a:gd name="T74" fmla="*/ 952 w 2100"/>
              <a:gd name="T75" fmla="*/ 1205 h 1511"/>
              <a:gd name="T76" fmla="*/ 913 w 2100"/>
              <a:gd name="T77" fmla="*/ 1210 h 1511"/>
              <a:gd name="T78" fmla="*/ 901 w 2100"/>
              <a:gd name="T79" fmla="*/ 1188 h 1511"/>
              <a:gd name="T80" fmla="*/ 413 w 2100"/>
              <a:gd name="T81" fmla="*/ 1078 h 1511"/>
              <a:gd name="T82" fmla="*/ 35 w 2100"/>
              <a:gd name="T83" fmla="*/ 674 h 1511"/>
              <a:gd name="T84" fmla="*/ 327 w 2100"/>
              <a:gd name="T85" fmla="*/ 210 h 1511"/>
              <a:gd name="T86" fmla="*/ 820 w 2100"/>
              <a:gd name="T87" fmla="*/ 49 h 1511"/>
              <a:gd name="T88" fmla="*/ 1314 w 2100"/>
              <a:gd name="T89" fmla="*/ 64 h 1511"/>
              <a:gd name="T90" fmla="*/ 1809 w 2100"/>
              <a:gd name="T91" fmla="*/ 242 h 1511"/>
              <a:gd name="T92" fmla="*/ 2050 w 2100"/>
              <a:gd name="T93" fmla="*/ 627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00" h="1511">
                <a:moveTo>
                  <a:pt x="2074" y="561"/>
                </a:moveTo>
                <a:cubicBezTo>
                  <a:pt x="2051" y="406"/>
                  <a:pt x="1927" y="281"/>
                  <a:pt x="1798" y="202"/>
                </a:cubicBezTo>
                <a:cubicBezTo>
                  <a:pt x="1648" y="109"/>
                  <a:pt x="1473" y="61"/>
                  <a:pt x="1300" y="34"/>
                </a:cubicBezTo>
                <a:cubicBezTo>
                  <a:pt x="1140" y="9"/>
                  <a:pt x="973" y="0"/>
                  <a:pt x="812" y="22"/>
                </a:cubicBezTo>
                <a:cubicBezTo>
                  <a:pt x="642" y="45"/>
                  <a:pt x="472" y="95"/>
                  <a:pt x="322" y="180"/>
                </a:cubicBezTo>
                <a:cubicBezTo>
                  <a:pt x="162" y="271"/>
                  <a:pt x="6" y="420"/>
                  <a:pt x="3" y="617"/>
                </a:cubicBezTo>
                <a:cubicBezTo>
                  <a:pt x="0" y="808"/>
                  <a:pt x="146" y="974"/>
                  <a:pt x="307" y="1060"/>
                </a:cubicBezTo>
                <a:cubicBezTo>
                  <a:pt x="463" y="1144"/>
                  <a:pt x="644" y="1183"/>
                  <a:pt x="818" y="1207"/>
                </a:cubicBezTo>
                <a:cubicBezTo>
                  <a:pt x="841" y="1210"/>
                  <a:pt x="864" y="1213"/>
                  <a:pt x="887" y="1215"/>
                </a:cubicBezTo>
                <a:cubicBezTo>
                  <a:pt x="870" y="1218"/>
                  <a:pt x="854" y="1222"/>
                  <a:pt x="837" y="1226"/>
                </a:cubicBezTo>
                <a:cubicBezTo>
                  <a:pt x="820" y="1229"/>
                  <a:pt x="827" y="1256"/>
                  <a:pt x="845" y="1253"/>
                </a:cubicBezTo>
                <a:cubicBezTo>
                  <a:pt x="881" y="1245"/>
                  <a:pt x="918" y="1236"/>
                  <a:pt x="955" y="1233"/>
                </a:cubicBezTo>
                <a:cubicBezTo>
                  <a:pt x="968" y="1232"/>
                  <a:pt x="981" y="1233"/>
                  <a:pt x="989" y="1241"/>
                </a:cubicBezTo>
                <a:cubicBezTo>
                  <a:pt x="1002" y="1254"/>
                  <a:pt x="1012" y="1273"/>
                  <a:pt x="1024" y="1287"/>
                </a:cubicBezTo>
                <a:cubicBezTo>
                  <a:pt x="1049" y="1318"/>
                  <a:pt x="1078" y="1345"/>
                  <a:pt x="1110" y="1369"/>
                </a:cubicBezTo>
                <a:cubicBezTo>
                  <a:pt x="1170" y="1416"/>
                  <a:pt x="1240" y="1450"/>
                  <a:pt x="1312" y="1475"/>
                </a:cubicBezTo>
                <a:cubicBezTo>
                  <a:pt x="1373" y="1496"/>
                  <a:pt x="1438" y="1511"/>
                  <a:pt x="1503" y="1511"/>
                </a:cubicBezTo>
                <a:cubicBezTo>
                  <a:pt x="1517" y="1511"/>
                  <a:pt x="1522" y="1492"/>
                  <a:pt x="1510" y="1485"/>
                </a:cubicBezTo>
                <a:cubicBezTo>
                  <a:pt x="1435" y="1442"/>
                  <a:pt x="1372" y="1372"/>
                  <a:pt x="1327" y="1299"/>
                </a:cubicBezTo>
                <a:cubicBezTo>
                  <a:pt x="1310" y="1272"/>
                  <a:pt x="1292" y="1241"/>
                  <a:pt x="1289" y="1209"/>
                </a:cubicBezTo>
                <a:cubicBezTo>
                  <a:pt x="1286" y="1179"/>
                  <a:pt x="1315" y="1176"/>
                  <a:pt x="1338" y="1174"/>
                </a:cubicBezTo>
                <a:cubicBezTo>
                  <a:pt x="1388" y="1167"/>
                  <a:pt x="1437" y="1162"/>
                  <a:pt x="1486" y="1150"/>
                </a:cubicBezTo>
                <a:cubicBezTo>
                  <a:pt x="1529" y="1139"/>
                  <a:pt x="1571" y="1124"/>
                  <a:pt x="1613" y="1108"/>
                </a:cubicBezTo>
                <a:cubicBezTo>
                  <a:pt x="1699" y="1073"/>
                  <a:pt x="1781" y="1029"/>
                  <a:pt x="1856" y="974"/>
                </a:cubicBezTo>
                <a:cubicBezTo>
                  <a:pt x="1985" y="877"/>
                  <a:pt x="2100" y="732"/>
                  <a:pt x="2074" y="561"/>
                </a:cubicBezTo>
                <a:close/>
                <a:moveTo>
                  <a:pt x="2050" y="627"/>
                </a:moveTo>
                <a:cubicBezTo>
                  <a:pt x="2043" y="804"/>
                  <a:pt x="1879" y="936"/>
                  <a:pt x="1738" y="1016"/>
                </a:cubicBezTo>
                <a:cubicBezTo>
                  <a:pt x="1661" y="1060"/>
                  <a:pt x="1579" y="1095"/>
                  <a:pt x="1493" y="1119"/>
                </a:cubicBezTo>
                <a:cubicBezTo>
                  <a:pt x="1445" y="1132"/>
                  <a:pt x="1397" y="1139"/>
                  <a:pt x="1348" y="1144"/>
                </a:cubicBezTo>
                <a:cubicBezTo>
                  <a:pt x="1320" y="1147"/>
                  <a:pt x="1286" y="1149"/>
                  <a:pt x="1268" y="1175"/>
                </a:cubicBezTo>
                <a:cubicBezTo>
                  <a:pt x="1255" y="1194"/>
                  <a:pt x="1261" y="1220"/>
                  <a:pt x="1267" y="1240"/>
                </a:cubicBezTo>
                <a:cubicBezTo>
                  <a:pt x="1278" y="1274"/>
                  <a:pt x="1297" y="1305"/>
                  <a:pt x="1316" y="1334"/>
                </a:cubicBezTo>
                <a:cubicBezTo>
                  <a:pt x="1353" y="1388"/>
                  <a:pt x="1398" y="1440"/>
                  <a:pt x="1451" y="1480"/>
                </a:cubicBezTo>
                <a:cubicBezTo>
                  <a:pt x="1403" y="1474"/>
                  <a:pt x="1355" y="1461"/>
                  <a:pt x="1309" y="1444"/>
                </a:cubicBezTo>
                <a:cubicBezTo>
                  <a:pt x="1234" y="1417"/>
                  <a:pt x="1162" y="1378"/>
                  <a:pt x="1101" y="1326"/>
                </a:cubicBezTo>
                <a:cubicBezTo>
                  <a:pt x="1073" y="1302"/>
                  <a:pt x="1047" y="1275"/>
                  <a:pt x="1026" y="1245"/>
                </a:cubicBezTo>
                <a:cubicBezTo>
                  <a:pt x="1018" y="1233"/>
                  <a:pt x="1011" y="1221"/>
                  <a:pt x="999" y="1213"/>
                </a:cubicBezTo>
                <a:cubicBezTo>
                  <a:pt x="986" y="1204"/>
                  <a:pt x="967" y="1204"/>
                  <a:pt x="952" y="1205"/>
                </a:cubicBezTo>
                <a:cubicBezTo>
                  <a:pt x="939" y="1206"/>
                  <a:pt x="926" y="1208"/>
                  <a:pt x="913" y="1210"/>
                </a:cubicBezTo>
                <a:cubicBezTo>
                  <a:pt x="917" y="1202"/>
                  <a:pt x="913" y="1190"/>
                  <a:pt x="901" y="1188"/>
                </a:cubicBezTo>
                <a:cubicBezTo>
                  <a:pt x="736" y="1173"/>
                  <a:pt x="568" y="1139"/>
                  <a:pt x="413" y="1078"/>
                </a:cubicBezTo>
                <a:cubicBezTo>
                  <a:pt x="236" y="1008"/>
                  <a:pt x="69" y="870"/>
                  <a:pt x="35" y="674"/>
                </a:cubicBezTo>
                <a:cubicBezTo>
                  <a:pt x="0" y="468"/>
                  <a:pt x="165" y="305"/>
                  <a:pt x="327" y="210"/>
                </a:cubicBezTo>
                <a:cubicBezTo>
                  <a:pt x="476" y="122"/>
                  <a:pt x="649" y="71"/>
                  <a:pt x="820" y="49"/>
                </a:cubicBezTo>
                <a:cubicBezTo>
                  <a:pt x="983" y="27"/>
                  <a:pt x="1153" y="38"/>
                  <a:pt x="1314" y="64"/>
                </a:cubicBezTo>
                <a:cubicBezTo>
                  <a:pt x="1487" y="93"/>
                  <a:pt x="1662" y="145"/>
                  <a:pt x="1809" y="242"/>
                </a:cubicBezTo>
                <a:cubicBezTo>
                  <a:pt x="1936" y="325"/>
                  <a:pt x="2057" y="466"/>
                  <a:pt x="2050" y="6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lightbulb"/>
          <p:cNvGrpSpPr>
            <a:grpSpLocks noChangeAspect="1"/>
          </p:cNvGrpSpPr>
          <p:nvPr/>
        </p:nvGrpSpPr>
        <p:grpSpPr bwMode="auto">
          <a:xfrm>
            <a:off x="7136566" y="3646465"/>
            <a:ext cx="2652758" cy="2911392"/>
            <a:chOff x="1577" y="540"/>
            <a:chExt cx="2277" cy="2499"/>
          </a:xfrm>
        </p:grpSpPr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 rot="21090569">
            <a:off x="2483094" y="1099742"/>
            <a:ext cx="62436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“Productivity </a:t>
            </a:r>
            <a:r>
              <a:rPr lang="en-US" sz="4400" dirty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improves by 20 – 25% in organizations with connected employees</a:t>
            </a:r>
            <a:r>
              <a:rPr lang="en-US" sz="4400" dirty="0" smtClean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.”</a:t>
            </a:r>
            <a:endParaRPr lang="en-US" sz="4400" dirty="0">
              <a:solidFill>
                <a:schemeClr val="accent3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245" y="6336254"/>
            <a:ext cx="53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The McKinsey Global </a:t>
            </a:r>
            <a:r>
              <a:rPr lang="en-US" dirty="0" smtClean="0"/>
              <a:t>Institute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1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01" y="404972"/>
            <a:ext cx="4242174" cy="6076743"/>
          </a:xfrm>
          <a:prstGeom prst="rect">
            <a:avLst/>
          </a:prstGeom>
        </p:spPr>
      </p:pic>
      <p:grpSp>
        <p:nvGrpSpPr>
          <p:cNvPr id="25" name="lightbulb"/>
          <p:cNvGrpSpPr>
            <a:grpSpLocks noChangeAspect="1"/>
          </p:cNvGrpSpPr>
          <p:nvPr/>
        </p:nvGrpSpPr>
        <p:grpSpPr bwMode="auto">
          <a:xfrm>
            <a:off x="9188995" y="1605306"/>
            <a:ext cx="2780752" cy="3051865"/>
            <a:chOff x="1577" y="540"/>
            <a:chExt cx="2277" cy="2499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lightbulb"/>
          <p:cNvGrpSpPr>
            <a:grpSpLocks noChangeAspect="1"/>
          </p:cNvGrpSpPr>
          <p:nvPr/>
        </p:nvGrpSpPr>
        <p:grpSpPr bwMode="auto">
          <a:xfrm>
            <a:off x="1047796" y="1108681"/>
            <a:ext cx="992996" cy="1089810"/>
            <a:chOff x="1577" y="540"/>
            <a:chExt cx="2277" cy="2499"/>
          </a:xfrm>
        </p:grpSpPr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lightbulb"/>
          <p:cNvGrpSpPr>
            <a:grpSpLocks noChangeAspect="1"/>
          </p:cNvGrpSpPr>
          <p:nvPr/>
        </p:nvGrpSpPr>
        <p:grpSpPr bwMode="auto">
          <a:xfrm rot="20910159">
            <a:off x="162813" y="2032402"/>
            <a:ext cx="992996" cy="1089810"/>
            <a:chOff x="1577" y="540"/>
            <a:chExt cx="2277" cy="2499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 rot="915098">
            <a:off x="1011479" y="2818509"/>
            <a:ext cx="992996" cy="1089810"/>
            <a:chOff x="1577" y="540"/>
            <a:chExt cx="2277" cy="2499"/>
          </a:xfrm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lightbulb"/>
          <p:cNvGrpSpPr>
            <a:grpSpLocks noChangeAspect="1"/>
          </p:cNvGrpSpPr>
          <p:nvPr/>
        </p:nvGrpSpPr>
        <p:grpSpPr bwMode="auto">
          <a:xfrm rot="20428983">
            <a:off x="130193" y="3178959"/>
            <a:ext cx="992996" cy="1089810"/>
            <a:chOff x="1577" y="540"/>
            <a:chExt cx="2277" cy="2499"/>
          </a:xfrm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lightbulb"/>
          <p:cNvGrpSpPr>
            <a:grpSpLocks noChangeAspect="1"/>
          </p:cNvGrpSpPr>
          <p:nvPr/>
        </p:nvGrpSpPr>
        <p:grpSpPr bwMode="auto">
          <a:xfrm rot="1023401">
            <a:off x="1845606" y="3416546"/>
            <a:ext cx="992996" cy="1089810"/>
            <a:chOff x="1577" y="540"/>
            <a:chExt cx="2277" cy="2499"/>
          </a:xfrm>
        </p:grpSpPr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lightbulb"/>
          <p:cNvGrpSpPr>
            <a:grpSpLocks noChangeAspect="1"/>
          </p:cNvGrpSpPr>
          <p:nvPr/>
        </p:nvGrpSpPr>
        <p:grpSpPr bwMode="auto">
          <a:xfrm>
            <a:off x="1813804" y="2136541"/>
            <a:ext cx="992996" cy="1089810"/>
            <a:chOff x="1577" y="540"/>
            <a:chExt cx="2277" cy="2499"/>
          </a:xfrm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92">
            <a:off x="7124420" y="4013672"/>
            <a:ext cx="2229662" cy="2837753"/>
          </a:xfrm>
          <a:prstGeom prst="rect">
            <a:avLst/>
          </a:prstGeom>
        </p:spPr>
      </p:pic>
      <p:sp>
        <p:nvSpPr>
          <p:cNvPr id="68" name="arrow"/>
          <p:cNvSpPr>
            <a:spLocks noEditPoints="1"/>
          </p:cNvSpPr>
          <p:nvPr/>
        </p:nvSpPr>
        <p:spPr bwMode="auto">
          <a:xfrm>
            <a:off x="2994864" y="3474080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rrow"/>
          <p:cNvSpPr>
            <a:spLocks noEditPoints="1"/>
          </p:cNvSpPr>
          <p:nvPr/>
        </p:nvSpPr>
        <p:spPr bwMode="auto">
          <a:xfrm>
            <a:off x="8348237" y="3353269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930145" y="2323259"/>
            <a:ext cx="64618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A602"/>
                </a:solidFill>
                <a:latin typeface="Chewy" panose="02000000000000000000" pitchFamily="2" charset="0"/>
                <a:ea typeface="Chewy" panose="02000000000000000000" pitchFamily="2" charset="0"/>
              </a:rPr>
              <a:t>Inclusive </a:t>
            </a:r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Engagement </a:t>
            </a:r>
            <a:r>
              <a:rPr lang="en-US" sz="5400" dirty="0" smtClean="0">
                <a:latin typeface="Chewy" panose="02000000000000000000" pitchFamily="2" charset="0"/>
                <a:ea typeface="Chewy" panose="02000000000000000000" pitchFamily="2" charset="0"/>
              </a:rPr>
              <a:t>Strategies</a:t>
            </a:r>
            <a:endParaRPr lang="en-US" sz="54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7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ghtbulb inside"/>
          <p:cNvSpPr>
            <a:spLocks noEditPoints="1"/>
          </p:cNvSpPr>
          <p:nvPr/>
        </p:nvSpPr>
        <p:spPr bwMode="auto">
          <a:xfrm>
            <a:off x="5478448" y="3023121"/>
            <a:ext cx="1263574" cy="1492780"/>
          </a:xfrm>
          <a:custGeom>
            <a:avLst/>
            <a:gdLst>
              <a:gd name="T0" fmla="*/ 360 w 440"/>
              <a:gd name="T1" fmla="*/ 29 h 520"/>
              <a:gd name="T2" fmla="*/ 274 w 440"/>
              <a:gd name="T3" fmla="*/ 202 h 520"/>
              <a:gd name="T4" fmla="*/ 219 w 440"/>
              <a:gd name="T5" fmla="*/ 6 h 520"/>
              <a:gd name="T6" fmla="*/ 205 w 440"/>
              <a:gd name="T7" fmla="*/ 247 h 520"/>
              <a:gd name="T8" fmla="*/ 186 w 440"/>
              <a:gd name="T9" fmla="*/ 227 h 520"/>
              <a:gd name="T10" fmla="*/ 73 w 440"/>
              <a:gd name="T11" fmla="*/ 77 h 520"/>
              <a:gd name="T12" fmla="*/ 46 w 440"/>
              <a:gd name="T13" fmla="*/ 236 h 520"/>
              <a:gd name="T14" fmla="*/ 162 w 440"/>
              <a:gd name="T15" fmla="*/ 463 h 520"/>
              <a:gd name="T16" fmla="*/ 204 w 440"/>
              <a:gd name="T17" fmla="*/ 309 h 520"/>
              <a:gd name="T18" fmla="*/ 230 w 440"/>
              <a:gd name="T19" fmla="*/ 281 h 520"/>
              <a:gd name="T20" fmla="*/ 268 w 440"/>
              <a:gd name="T21" fmla="*/ 312 h 520"/>
              <a:gd name="T22" fmla="*/ 363 w 440"/>
              <a:gd name="T23" fmla="*/ 518 h 520"/>
              <a:gd name="T24" fmla="*/ 346 w 440"/>
              <a:gd name="T25" fmla="*/ 465 h 520"/>
              <a:gd name="T26" fmla="*/ 312 w 440"/>
              <a:gd name="T27" fmla="*/ 336 h 520"/>
              <a:gd name="T28" fmla="*/ 311 w 440"/>
              <a:gd name="T29" fmla="*/ 322 h 520"/>
              <a:gd name="T30" fmla="*/ 431 w 440"/>
              <a:gd name="T31" fmla="*/ 150 h 520"/>
              <a:gd name="T32" fmla="*/ 54 w 440"/>
              <a:gd name="T33" fmla="*/ 116 h 520"/>
              <a:gd name="T34" fmla="*/ 54 w 440"/>
              <a:gd name="T35" fmla="*/ 116 h 520"/>
              <a:gd name="T36" fmla="*/ 57 w 440"/>
              <a:gd name="T37" fmla="*/ 116 h 520"/>
              <a:gd name="T38" fmla="*/ 57 w 440"/>
              <a:gd name="T39" fmla="*/ 116 h 520"/>
              <a:gd name="T40" fmla="*/ 132 w 440"/>
              <a:gd name="T41" fmla="*/ 187 h 520"/>
              <a:gd name="T42" fmla="*/ 98 w 440"/>
              <a:gd name="T43" fmla="*/ 233 h 520"/>
              <a:gd name="T44" fmla="*/ 270 w 440"/>
              <a:gd name="T45" fmla="*/ 219 h 520"/>
              <a:gd name="T46" fmla="*/ 258 w 440"/>
              <a:gd name="T47" fmla="*/ 250 h 520"/>
              <a:gd name="T48" fmla="*/ 270 w 440"/>
              <a:gd name="T49" fmla="*/ 219 h 520"/>
              <a:gd name="T50" fmla="*/ 233 w 440"/>
              <a:gd name="T51" fmla="*/ 117 h 520"/>
              <a:gd name="T52" fmla="*/ 214 w 440"/>
              <a:gd name="T53" fmla="*/ 58 h 520"/>
              <a:gd name="T54" fmla="*/ 355 w 440"/>
              <a:gd name="T55" fmla="*/ 248 h 520"/>
              <a:gd name="T56" fmla="*/ 319 w 440"/>
              <a:gd name="T57" fmla="*/ 196 h 520"/>
              <a:gd name="T58" fmla="*/ 375 w 440"/>
              <a:gd name="T59" fmla="*/ 71 h 520"/>
              <a:gd name="T60" fmla="*/ 390 w 440"/>
              <a:gd name="T61" fmla="*/ 64 h 520"/>
              <a:gd name="T62" fmla="*/ 392 w 440"/>
              <a:gd name="T63" fmla="*/ 9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40" h="520">
                <a:moveTo>
                  <a:pt x="428" y="49"/>
                </a:moveTo>
                <a:cubicBezTo>
                  <a:pt x="417" y="21"/>
                  <a:pt x="385" y="13"/>
                  <a:pt x="360" y="29"/>
                </a:cubicBezTo>
                <a:cubicBezTo>
                  <a:pt x="334" y="45"/>
                  <a:pt x="319" y="77"/>
                  <a:pt x="307" y="104"/>
                </a:cubicBezTo>
                <a:cubicBezTo>
                  <a:pt x="293" y="135"/>
                  <a:pt x="282" y="168"/>
                  <a:pt x="274" y="202"/>
                </a:cubicBezTo>
                <a:cubicBezTo>
                  <a:pt x="276" y="187"/>
                  <a:pt x="277" y="173"/>
                  <a:pt x="278" y="159"/>
                </a:cubicBezTo>
                <a:cubicBezTo>
                  <a:pt x="279" y="109"/>
                  <a:pt x="269" y="33"/>
                  <a:pt x="219" y="6"/>
                </a:cubicBezTo>
                <a:cubicBezTo>
                  <a:pt x="208" y="0"/>
                  <a:pt x="197" y="5"/>
                  <a:pt x="190" y="14"/>
                </a:cubicBezTo>
                <a:cubicBezTo>
                  <a:pt x="140" y="80"/>
                  <a:pt x="165" y="181"/>
                  <a:pt x="205" y="247"/>
                </a:cubicBezTo>
                <a:cubicBezTo>
                  <a:pt x="201" y="250"/>
                  <a:pt x="197" y="252"/>
                  <a:pt x="193" y="254"/>
                </a:cubicBezTo>
                <a:cubicBezTo>
                  <a:pt x="191" y="245"/>
                  <a:pt x="188" y="236"/>
                  <a:pt x="186" y="227"/>
                </a:cubicBezTo>
                <a:cubicBezTo>
                  <a:pt x="180" y="201"/>
                  <a:pt x="174" y="174"/>
                  <a:pt x="163" y="150"/>
                </a:cubicBezTo>
                <a:cubicBezTo>
                  <a:pt x="146" y="111"/>
                  <a:pt x="114" y="86"/>
                  <a:pt x="73" y="77"/>
                </a:cubicBezTo>
                <a:cubicBezTo>
                  <a:pt x="51" y="71"/>
                  <a:pt x="28" y="75"/>
                  <a:pt x="19" y="98"/>
                </a:cubicBezTo>
                <a:cubicBezTo>
                  <a:pt x="0" y="142"/>
                  <a:pt x="21" y="199"/>
                  <a:pt x="46" y="236"/>
                </a:cubicBezTo>
                <a:cubicBezTo>
                  <a:pt x="73" y="277"/>
                  <a:pt x="114" y="301"/>
                  <a:pt x="160" y="301"/>
                </a:cubicBezTo>
                <a:cubicBezTo>
                  <a:pt x="170" y="355"/>
                  <a:pt x="175" y="410"/>
                  <a:pt x="162" y="463"/>
                </a:cubicBezTo>
                <a:cubicBezTo>
                  <a:pt x="156" y="490"/>
                  <a:pt x="197" y="501"/>
                  <a:pt x="203" y="475"/>
                </a:cubicBezTo>
                <a:cubicBezTo>
                  <a:pt x="216" y="420"/>
                  <a:pt x="213" y="364"/>
                  <a:pt x="204" y="309"/>
                </a:cubicBezTo>
                <a:cubicBezTo>
                  <a:pt x="203" y="304"/>
                  <a:pt x="202" y="299"/>
                  <a:pt x="201" y="295"/>
                </a:cubicBezTo>
                <a:cubicBezTo>
                  <a:pt x="212" y="291"/>
                  <a:pt x="222" y="287"/>
                  <a:pt x="230" y="281"/>
                </a:cubicBezTo>
                <a:cubicBezTo>
                  <a:pt x="241" y="293"/>
                  <a:pt x="254" y="304"/>
                  <a:pt x="268" y="311"/>
                </a:cubicBezTo>
                <a:cubicBezTo>
                  <a:pt x="268" y="312"/>
                  <a:pt x="268" y="312"/>
                  <a:pt x="268" y="312"/>
                </a:cubicBezTo>
                <a:cubicBezTo>
                  <a:pt x="270" y="357"/>
                  <a:pt x="275" y="404"/>
                  <a:pt x="290" y="447"/>
                </a:cubicBezTo>
                <a:cubicBezTo>
                  <a:pt x="302" y="481"/>
                  <a:pt x="323" y="515"/>
                  <a:pt x="363" y="518"/>
                </a:cubicBezTo>
                <a:cubicBezTo>
                  <a:pt x="390" y="520"/>
                  <a:pt x="390" y="477"/>
                  <a:pt x="363" y="475"/>
                </a:cubicBezTo>
                <a:cubicBezTo>
                  <a:pt x="357" y="475"/>
                  <a:pt x="352" y="472"/>
                  <a:pt x="346" y="465"/>
                </a:cubicBezTo>
                <a:cubicBezTo>
                  <a:pt x="338" y="456"/>
                  <a:pt x="333" y="443"/>
                  <a:pt x="329" y="432"/>
                </a:cubicBezTo>
                <a:cubicBezTo>
                  <a:pt x="319" y="402"/>
                  <a:pt x="314" y="369"/>
                  <a:pt x="312" y="336"/>
                </a:cubicBezTo>
                <a:cubicBezTo>
                  <a:pt x="311" y="331"/>
                  <a:pt x="311" y="327"/>
                  <a:pt x="310" y="322"/>
                </a:cubicBezTo>
                <a:cubicBezTo>
                  <a:pt x="311" y="322"/>
                  <a:pt x="311" y="322"/>
                  <a:pt x="311" y="322"/>
                </a:cubicBezTo>
                <a:cubicBezTo>
                  <a:pt x="352" y="321"/>
                  <a:pt x="383" y="285"/>
                  <a:pt x="402" y="252"/>
                </a:cubicBezTo>
                <a:cubicBezTo>
                  <a:pt x="419" y="220"/>
                  <a:pt x="427" y="185"/>
                  <a:pt x="431" y="150"/>
                </a:cubicBezTo>
                <a:cubicBezTo>
                  <a:pt x="435" y="118"/>
                  <a:pt x="440" y="79"/>
                  <a:pt x="428" y="49"/>
                </a:cubicBezTo>
                <a:close/>
                <a:moveTo>
                  <a:pt x="54" y="116"/>
                </a:moveTo>
                <a:cubicBezTo>
                  <a:pt x="54" y="116"/>
                  <a:pt x="54" y="116"/>
                  <a:pt x="54" y="116"/>
                </a:cubicBezTo>
                <a:cubicBezTo>
                  <a:pt x="54" y="116"/>
                  <a:pt x="54" y="116"/>
                  <a:pt x="54" y="116"/>
                </a:cubicBezTo>
                <a:close/>
                <a:moveTo>
                  <a:pt x="61" y="169"/>
                </a:moveTo>
                <a:cubicBezTo>
                  <a:pt x="55" y="151"/>
                  <a:pt x="52" y="130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57" y="116"/>
                  <a:pt x="57" y="116"/>
                  <a:pt x="57" y="116"/>
                </a:cubicBezTo>
                <a:cubicBezTo>
                  <a:pt x="72" y="117"/>
                  <a:pt x="91" y="127"/>
                  <a:pt x="102" y="136"/>
                </a:cubicBezTo>
                <a:cubicBezTo>
                  <a:pt x="118" y="149"/>
                  <a:pt x="126" y="168"/>
                  <a:pt x="132" y="187"/>
                </a:cubicBezTo>
                <a:cubicBezTo>
                  <a:pt x="138" y="211"/>
                  <a:pt x="144" y="234"/>
                  <a:pt x="150" y="258"/>
                </a:cubicBezTo>
                <a:cubicBezTo>
                  <a:pt x="130" y="255"/>
                  <a:pt x="111" y="246"/>
                  <a:pt x="98" y="233"/>
                </a:cubicBezTo>
                <a:cubicBezTo>
                  <a:pt x="80" y="216"/>
                  <a:pt x="68" y="193"/>
                  <a:pt x="61" y="169"/>
                </a:cubicBezTo>
                <a:close/>
                <a:moveTo>
                  <a:pt x="270" y="219"/>
                </a:moveTo>
                <a:cubicBezTo>
                  <a:pt x="268" y="232"/>
                  <a:pt x="267" y="245"/>
                  <a:pt x="266" y="258"/>
                </a:cubicBezTo>
                <a:cubicBezTo>
                  <a:pt x="263" y="256"/>
                  <a:pt x="261" y="253"/>
                  <a:pt x="258" y="250"/>
                </a:cubicBezTo>
                <a:cubicBezTo>
                  <a:pt x="258" y="249"/>
                  <a:pt x="259" y="248"/>
                  <a:pt x="259" y="248"/>
                </a:cubicBezTo>
                <a:cubicBezTo>
                  <a:pt x="264" y="239"/>
                  <a:pt x="267" y="229"/>
                  <a:pt x="270" y="219"/>
                </a:cubicBezTo>
                <a:close/>
                <a:moveTo>
                  <a:pt x="214" y="58"/>
                </a:moveTo>
                <a:cubicBezTo>
                  <a:pt x="225" y="75"/>
                  <a:pt x="230" y="99"/>
                  <a:pt x="233" y="117"/>
                </a:cubicBezTo>
                <a:cubicBezTo>
                  <a:pt x="237" y="145"/>
                  <a:pt x="237" y="176"/>
                  <a:pt x="230" y="204"/>
                </a:cubicBezTo>
                <a:cubicBezTo>
                  <a:pt x="209" y="162"/>
                  <a:pt x="195" y="104"/>
                  <a:pt x="214" y="58"/>
                </a:cubicBezTo>
                <a:close/>
                <a:moveTo>
                  <a:pt x="389" y="150"/>
                </a:moveTo>
                <a:cubicBezTo>
                  <a:pt x="385" y="185"/>
                  <a:pt x="374" y="219"/>
                  <a:pt x="355" y="248"/>
                </a:cubicBezTo>
                <a:cubicBezTo>
                  <a:pt x="344" y="264"/>
                  <a:pt x="327" y="278"/>
                  <a:pt x="309" y="279"/>
                </a:cubicBezTo>
                <a:cubicBezTo>
                  <a:pt x="309" y="250"/>
                  <a:pt x="311" y="222"/>
                  <a:pt x="319" y="196"/>
                </a:cubicBezTo>
                <a:cubicBezTo>
                  <a:pt x="327" y="165"/>
                  <a:pt x="338" y="135"/>
                  <a:pt x="352" y="107"/>
                </a:cubicBezTo>
                <a:cubicBezTo>
                  <a:pt x="359" y="94"/>
                  <a:pt x="366" y="82"/>
                  <a:pt x="375" y="71"/>
                </a:cubicBezTo>
                <a:cubicBezTo>
                  <a:pt x="378" y="68"/>
                  <a:pt x="382" y="65"/>
                  <a:pt x="386" y="63"/>
                </a:cubicBezTo>
                <a:cubicBezTo>
                  <a:pt x="387" y="62"/>
                  <a:pt x="387" y="63"/>
                  <a:pt x="390" y="64"/>
                </a:cubicBezTo>
                <a:cubicBezTo>
                  <a:pt x="385" y="62"/>
                  <a:pt x="390" y="69"/>
                  <a:pt x="390" y="72"/>
                </a:cubicBezTo>
                <a:cubicBezTo>
                  <a:pt x="392" y="79"/>
                  <a:pt x="392" y="86"/>
                  <a:pt x="392" y="94"/>
                </a:cubicBezTo>
                <a:cubicBezTo>
                  <a:pt x="393" y="112"/>
                  <a:pt x="391" y="131"/>
                  <a:pt x="389" y="15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lightbulb edge"/>
          <p:cNvSpPr>
            <a:spLocks/>
          </p:cNvSpPr>
          <p:nvPr/>
        </p:nvSpPr>
        <p:spPr bwMode="auto">
          <a:xfrm>
            <a:off x="5127295" y="2397214"/>
            <a:ext cx="1990863" cy="2290595"/>
          </a:xfrm>
          <a:custGeom>
            <a:avLst/>
            <a:gdLst>
              <a:gd name="T0" fmla="*/ 536 w 693"/>
              <a:gd name="T1" fmla="*/ 734 h 798"/>
              <a:gd name="T2" fmla="*/ 560 w 693"/>
              <a:gd name="T3" fmla="*/ 561 h 798"/>
              <a:gd name="T4" fmla="*/ 617 w 693"/>
              <a:gd name="T5" fmla="*/ 459 h 798"/>
              <a:gd name="T6" fmla="*/ 667 w 693"/>
              <a:gd name="T7" fmla="*/ 209 h 798"/>
              <a:gd name="T8" fmla="*/ 511 w 693"/>
              <a:gd name="T9" fmla="*/ 56 h 798"/>
              <a:gd name="T10" fmla="*/ 285 w 693"/>
              <a:gd name="T11" fmla="*/ 4 h 798"/>
              <a:gd name="T12" fmla="*/ 77 w 693"/>
              <a:gd name="T13" fmla="*/ 82 h 798"/>
              <a:gd name="T14" fmla="*/ 4 w 693"/>
              <a:gd name="T15" fmla="*/ 295 h 798"/>
              <a:gd name="T16" fmla="*/ 36 w 693"/>
              <a:gd name="T17" fmla="*/ 420 h 798"/>
              <a:gd name="T18" fmla="*/ 116 w 693"/>
              <a:gd name="T19" fmla="*/ 528 h 798"/>
              <a:gd name="T20" fmla="*/ 183 w 693"/>
              <a:gd name="T21" fmla="*/ 626 h 798"/>
              <a:gd name="T22" fmla="*/ 166 w 693"/>
              <a:gd name="T23" fmla="*/ 746 h 798"/>
              <a:gd name="T24" fmla="*/ 196 w 693"/>
              <a:gd name="T25" fmla="*/ 776 h 798"/>
              <a:gd name="T26" fmla="*/ 235 w 693"/>
              <a:gd name="T27" fmla="*/ 645 h 798"/>
              <a:gd name="T28" fmla="*/ 178 w 693"/>
              <a:gd name="T29" fmla="*/ 540 h 798"/>
              <a:gd name="T30" fmla="*/ 88 w 693"/>
              <a:gd name="T31" fmla="*/ 424 h 798"/>
              <a:gd name="T32" fmla="*/ 46 w 693"/>
              <a:gd name="T33" fmla="*/ 290 h 798"/>
              <a:gd name="T34" fmla="*/ 142 w 693"/>
              <a:gd name="T35" fmla="*/ 82 h 798"/>
              <a:gd name="T36" fmla="*/ 371 w 693"/>
              <a:gd name="T37" fmla="*/ 57 h 798"/>
              <a:gd name="T38" fmla="*/ 555 w 693"/>
              <a:gd name="T39" fmla="*/ 129 h 798"/>
              <a:gd name="T40" fmla="*/ 615 w 693"/>
              <a:gd name="T41" fmla="*/ 194 h 798"/>
              <a:gd name="T42" fmla="*/ 633 w 693"/>
              <a:gd name="T43" fmla="*/ 295 h 798"/>
              <a:gd name="T44" fmla="*/ 552 w 693"/>
              <a:gd name="T45" fmla="*/ 481 h 798"/>
              <a:gd name="T46" fmla="*/ 494 w 693"/>
              <a:gd name="T47" fmla="*/ 734 h 798"/>
              <a:gd name="T48" fmla="*/ 536 w 693"/>
              <a:gd name="T49" fmla="*/ 734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93" h="798">
                <a:moveTo>
                  <a:pt x="536" y="734"/>
                </a:moveTo>
                <a:cubicBezTo>
                  <a:pt x="533" y="675"/>
                  <a:pt x="539" y="617"/>
                  <a:pt x="560" y="561"/>
                </a:cubicBezTo>
                <a:cubicBezTo>
                  <a:pt x="573" y="524"/>
                  <a:pt x="596" y="492"/>
                  <a:pt x="617" y="459"/>
                </a:cubicBezTo>
                <a:cubicBezTo>
                  <a:pt x="664" y="386"/>
                  <a:pt x="693" y="295"/>
                  <a:pt x="667" y="209"/>
                </a:cubicBezTo>
                <a:cubicBezTo>
                  <a:pt x="646" y="135"/>
                  <a:pt x="578" y="86"/>
                  <a:pt x="511" y="56"/>
                </a:cubicBezTo>
                <a:cubicBezTo>
                  <a:pt x="440" y="25"/>
                  <a:pt x="362" y="8"/>
                  <a:pt x="285" y="4"/>
                </a:cubicBezTo>
                <a:cubicBezTo>
                  <a:pt x="207" y="0"/>
                  <a:pt x="131" y="25"/>
                  <a:pt x="77" y="82"/>
                </a:cubicBezTo>
                <a:cubicBezTo>
                  <a:pt x="23" y="138"/>
                  <a:pt x="0" y="219"/>
                  <a:pt x="4" y="295"/>
                </a:cubicBezTo>
                <a:cubicBezTo>
                  <a:pt x="6" y="338"/>
                  <a:pt x="17" y="382"/>
                  <a:pt x="36" y="420"/>
                </a:cubicBezTo>
                <a:cubicBezTo>
                  <a:pt x="56" y="460"/>
                  <a:pt x="88" y="493"/>
                  <a:pt x="116" y="528"/>
                </a:cubicBezTo>
                <a:cubicBezTo>
                  <a:pt x="141" y="558"/>
                  <a:pt x="165" y="592"/>
                  <a:pt x="183" y="626"/>
                </a:cubicBezTo>
                <a:cubicBezTo>
                  <a:pt x="206" y="669"/>
                  <a:pt x="194" y="710"/>
                  <a:pt x="166" y="746"/>
                </a:cubicBezTo>
                <a:cubicBezTo>
                  <a:pt x="149" y="767"/>
                  <a:pt x="179" y="798"/>
                  <a:pt x="196" y="776"/>
                </a:cubicBezTo>
                <a:cubicBezTo>
                  <a:pt x="226" y="737"/>
                  <a:pt x="246" y="695"/>
                  <a:pt x="235" y="645"/>
                </a:cubicBezTo>
                <a:cubicBezTo>
                  <a:pt x="227" y="605"/>
                  <a:pt x="200" y="572"/>
                  <a:pt x="178" y="540"/>
                </a:cubicBezTo>
                <a:cubicBezTo>
                  <a:pt x="151" y="499"/>
                  <a:pt x="115" y="465"/>
                  <a:pt x="88" y="424"/>
                </a:cubicBezTo>
                <a:cubicBezTo>
                  <a:pt x="61" y="385"/>
                  <a:pt x="48" y="338"/>
                  <a:pt x="46" y="290"/>
                </a:cubicBezTo>
                <a:cubicBezTo>
                  <a:pt x="42" y="210"/>
                  <a:pt x="74" y="127"/>
                  <a:pt x="142" y="82"/>
                </a:cubicBezTo>
                <a:cubicBezTo>
                  <a:pt x="210" y="36"/>
                  <a:pt x="295" y="43"/>
                  <a:pt x="371" y="57"/>
                </a:cubicBezTo>
                <a:cubicBezTo>
                  <a:pt x="436" y="70"/>
                  <a:pt x="500" y="91"/>
                  <a:pt x="555" y="129"/>
                </a:cubicBezTo>
                <a:cubicBezTo>
                  <a:pt x="580" y="146"/>
                  <a:pt x="601" y="168"/>
                  <a:pt x="615" y="194"/>
                </a:cubicBezTo>
                <a:cubicBezTo>
                  <a:pt x="633" y="225"/>
                  <a:pt x="635" y="261"/>
                  <a:pt x="633" y="295"/>
                </a:cubicBezTo>
                <a:cubicBezTo>
                  <a:pt x="630" y="366"/>
                  <a:pt x="589" y="423"/>
                  <a:pt x="552" y="481"/>
                </a:cubicBezTo>
                <a:cubicBezTo>
                  <a:pt x="504" y="556"/>
                  <a:pt x="489" y="647"/>
                  <a:pt x="494" y="734"/>
                </a:cubicBezTo>
                <a:cubicBezTo>
                  <a:pt x="496" y="762"/>
                  <a:pt x="538" y="762"/>
                  <a:pt x="536" y="73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lightbulb bottom"/>
          <p:cNvSpPr>
            <a:spLocks noEditPoints="1"/>
          </p:cNvSpPr>
          <p:nvPr/>
        </p:nvSpPr>
        <p:spPr bwMode="auto">
          <a:xfrm>
            <a:off x="5626844" y="4355753"/>
            <a:ext cx="968250" cy="1096077"/>
          </a:xfrm>
          <a:custGeom>
            <a:avLst/>
            <a:gdLst>
              <a:gd name="T0" fmla="*/ 335 w 337"/>
              <a:gd name="T1" fmla="*/ 82 h 382"/>
              <a:gd name="T2" fmla="*/ 327 w 337"/>
              <a:gd name="T3" fmla="*/ 19 h 382"/>
              <a:gd name="T4" fmla="*/ 326 w 337"/>
              <a:gd name="T5" fmla="*/ 18 h 382"/>
              <a:gd name="T6" fmla="*/ 293 w 337"/>
              <a:gd name="T7" fmla="*/ 7 h 382"/>
              <a:gd name="T8" fmla="*/ 74 w 337"/>
              <a:gd name="T9" fmla="*/ 42 h 382"/>
              <a:gd name="T10" fmla="*/ 92 w 337"/>
              <a:gd name="T11" fmla="*/ 73 h 382"/>
              <a:gd name="T12" fmla="*/ 290 w 337"/>
              <a:gd name="T13" fmla="*/ 43 h 382"/>
              <a:gd name="T14" fmla="*/ 294 w 337"/>
              <a:gd name="T15" fmla="*/ 88 h 382"/>
              <a:gd name="T16" fmla="*/ 292 w 337"/>
              <a:gd name="T17" fmla="*/ 88 h 382"/>
              <a:gd name="T18" fmla="*/ 58 w 337"/>
              <a:gd name="T19" fmla="*/ 94 h 382"/>
              <a:gd name="T20" fmla="*/ 58 w 337"/>
              <a:gd name="T21" fmla="*/ 94 h 382"/>
              <a:gd name="T22" fmla="*/ 48 w 337"/>
              <a:gd name="T23" fmla="*/ 58 h 382"/>
              <a:gd name="T24" fmla="*/ 7 w 337"/>
              <a:gd name="T25" fmla="*/ 69 h 382"/>
              <a:gd name="T26" fmla="*/ 123 w 337"/>
              <a:gd name="T27" fmla="*/ 338 h 382"/>
              <a:gd name="T28" fmla="*/ 281 w 337"/>
              <a:gd name="T29" fmla="*/ 348 h 382"/>
              <a:gd name="T30" fmla="*/ 318 w 337"/>
              <a:gd name="T31" fmla="*/ 278 h 382"/>
              <a:gd name="T32" fmla="*/ 334 w 337"/>
              <a:gd name="T33" fmla="*/ 179 h 382"/>
              <a:gd name="T34" fmla="*/ 335 w 337"/>
              <a:gd name="T35" fmla="*/ 82 h 382"/>
              <a:gd name="T36" fmla="*/ 292 w 337"/>
              <a:gd name="T37" fmla="*/ 124 h 382"/>
              <a:gd name="T38" fmla="*/ 294 w 337"/>
              <a:gd name="T39" fmla="*/ 124 h 382"/>
              <a:gd name="T40" fmla="*/ 294 w 337"/>
              <a:gd name="T41" fmla="*/ 138 h 382"/>
              <a:gd name="T42" fmla="*/ 80 w 337"/>
              <a:gd name="T43" fmla="*/ 165 h 382"/>
              <a:gd name="T44" fmla="*/ 72 w 337"/>
              <a:gd name="T45" fmla="*/ 168 h 382"/>
              <a:gd name="T46" fmla="*/ 65 w 337"/>
              <a:gd name="T47" fmla="*/ 131 h 382"/>
              <a:gd name="T48" fmla="*/ 292 w 337"/>
              <a:gd name="T49" fmla="*/ 124 h 382"/>
              <a:gd name="T50" fmla="*/ 85 w 337"/>
              <a:gd name="T51" fmla="*/ 219 h 382"/>
              <a:gd name="T52" fmla="*/ 82 w 337"/>
              <a:gd name="T53" fmla="*/ 210 h 382"/>
              <a:gd name="T54" fmla="*/ 80 w 337"/>
              <a:gd name="T55" fmla="*/ 202 h 382"/>
              <a:gd name="T56" fmla="*/ 292 w 337"/>
              <a:gd name="T57" fmla="*/ 175 h 382"/>
              <a:gd name="T58" fmla="*/ 290 w 337"/>
              <a:gd name="T59" fmla="*/ 198 h 382"/>
              <a:gd name="T60" fmla="*/ 264 w 337"/>
              <a:gd name="T61" fmla="*/ 186 h 382"/>
              <a:gd name="T62" fmla="*/ 89 w 337"/>
              <a:gd name="T63" fmla="*/ 218 h 382"/>
              <a:gd name="T64" fmla="*/ 85 w 337"/>
              <a:gd name="T65" fmla="*/ 219 h 382"/>
              <a:gd name="T66" fmla="*/ 226 w 337"/>
              <a:gd name="T67" fmla="*/ 322 h 382"/>
              <a:gd name="T68" fmla="*/ 149 w 337"/>
              <a:gd name="T69" fmla="*/ 304 h 382"/>
              <a:gd name="T70" fmla="*/ 143 w 337"/>
              <a:gd name="T71" fmla="*/ 301 h 382"/>
              <a:gd name="T72" fmla="*/ 197 w 337"/>
              <a:gd name="T73" fmla="*/ 300 h 382"/>
              <a:gd name="T74" fmla="*/ 276 w 337"/>
              <a:gd name="T75" fmla="*/ 273 h 382"/>
              <a:gd name="T76" fmla="*/ 258 w 337"/>
              <a:gd name="T77" fmla="*/ 311 h 382"/>
              <a:gd name="T78" fmla="*/ 226 w 337"/>
              <a:gd name="T79" fmla="*/ 322 h 382"/>
              <a:gd name="T80" fmla="*/ 283 w 337"/>
              <a:gd name="T81" fmla="*/ 251 h 382"/>
              <a:gd name="T82" fmla="*/ 254 w 337"/>
              <a:gd name="T83" fmla="*/ 245 h 382"/>
              <a:gd name="T84" fmla="*/ 182 w 337"/>
              <a:gd name="T85" fmla="*/ 264 h 382"/>
              <a:gd name="T86" fmla="*/ 105 w 337"/>
              <a:gd name="T87" fmla="*/ 263 h 382"/>
              <a:gd name="T88" fmla="*/ 100 w 337"/>
              <a:gd name="T89" fmla="*/ 255 h 382"/>
              <a:gd name="T90" fmla="*/ 185 w 337"/>
              <a:gd name="T91" fmla="*/ 248 h 382"/>
              <a:gd name="T92" fmla="*/ 283 w 337"/>
              <a:gd name="T93" fmla="*/ 217 h 382"/>
              <a:gd name="T94" fmla="*/ 289 w 337"/>
              <a:gd name="T95" fmla="*/ 208 h 382"/>
              <a:gd name="T96" fmla="*/ 283 w 337"/>
              <a:gd name="T97" fmla="*/ 251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37" h="382">
                <a:moveTo>
                  <a:pt x="335" y="82"/>
                </a:moveTo>
                <a:cubicBezTo>
                  <a:pt x="334" y="61"/>
                  <a:pt x="333" y="39"/>
                  <a:pt x="327" y="19"/>
                </a:cubicBezTo>
                <a:cubicBezTo>
                  <a:pt x="326" y="18"/>
                  <a:pt x="326" y="18"/>
                  <a:pt x="326" y="18"/>
                </a:cubicBezTo>
                <a:cubicBezTo>
                  <a:pt x="321" y="2"/>
                  <a:pt x="303" y="0"/>
                  <a:pt x="293" y="7"/>
                </a:cubicBezTo>
                <a:cubicBezTo>
                  <a:pt x="219" y="12"/>
                  <a:pt x="143" y="12"/>
                  <a:pt x="74" y="42"/>
                </a:cubicBezTo>
                <a:cubicBezTo>
                  <a:pt x="52" y="51"/>
                  <a:pt x="71" y="82"/>
                  <a:pt x="92" y="73"/>
                </a:cubicBezTo>
                <a:cubicBezTo>
                  <a:pt x="154" y="47"/>
                  <a:pt x="224" y="48"/>
                  <a:pt x="290" y="43"/>
                </a:cubicBezTo>
                <a:cubicBezTo>
                  <a:pt x="293" y="57"/>
                  <a:pt x="294" y="73"/>
                  <a:pt x="294" y="88"/>
                </a:cubicBezTo>
                <a:cubicBezTo>
                  <a:pt x="294" y="88"/>
                  <a:pt x="293" y="88"/>
                  <a:pt x="292" y="88"/>
                </a:cubicBezTo>
                <a:cubicBezTo>
                  <a:pt x="214" y="83"/>
                  <a:pt x="136" y="94"/>
                  <a:pt x="58" y="94"/>
                </a:cubicBezTo>
                <a:cubicBezTo>
                  <a:pt x="58" y="94"/>
                  <a:pt x="58" y="94"/>
                  <a:pt x="58" y="94"/>
                </a:cubicBezTo>
                <a:cubicBezTo>
                  <a:pt x="55" y="82"/>
                  <a:pt x="52" y="70"/>
                  <a:pt x="48" y="58"/>
                </a:cubicBezTo>
                <a:cubicBezTo>
                  <a:pt x="41" y="32"/>
                  <a:pt x="0" y="43"/>
                  <a:pt x="7" y="69"/>
                </a:cubicBezTo>
                <a:cubicBezTo>
                  <a:pt x="35" y="162"/>
                  <a:pt x="29" y="284"/>
                  <a:pt x="123" y="338"/>
                </a:cubicBezTo>
                <a:cubicBezTo>
                  <a:pt x="165" y="362"/>
                  <a:pt x="240" y="382"/>
                  <a:pt x="281" y="348"/>
                </a:cubicBezTo>
                <a:cubicBezTo>
                  <a:pt x="301" y="331"/>
                  <a:pt x="311" y="303"/>
                  <a:pt x="318" y="278"/>
                </a:cubicBezTo>
                <a:cubicBezTo>
                  <a:pt x="328" y="246"/>
                  <a:pt x="331" y="212"/>
                  <a:pt x="334" y="179"/>
                </a:cubicBezTo>
                <a:cubicBezTo>
                  <a:pt x="336" y="147"/>
                  <a:pt x="337" y="114"/>
                  <a:pt x="335" y="82"/>
                </a:cubicBezTo>
                <a:close/>
                <a:moveTo>
                  <a:pt x="292" y="124"/>
                </a:moveTo>
                <a:cubicBezTo>
                  <a:pt x="293" y="124"/>
                  <a:pt x="293" y="124"/>
                  <a:pt x="294" y="124"/>
                </a:cubicBezTo>
                <a:cubicBezTo>
                  <a:pt x="294" y="129"/>
                  <a:pt x="294" y="133"/>
                  <a:pt x="294" y="138"/>
                </a:cubicBezTo>
                <a:cubicBezTo>
                  <a:pt x="222" y="146"/>
                  <a:pt x="151" y="158"/>
                  <a:pt x="80" y="165"/>
                </a:cubicBezTo>
                <a:cubicBezTo>
                  <a:pt x="77" y="166"/>
                  <a:pt x="74" y="166"/>
                  <a:pt x="72" y="168"/>
                </a:cubicBezTo>
                <a:cubicBezTo>
                  <a:pt x="70" y="155"/>
                  <a:pt x="67" y="143"/>
                  <a:pt x="65" y="131"/>
                </a:cubicBezTo>
                <a:cubicBezTo>
                  <a:pt x="141" y="130"/>
                  <a:pt x="216" y="120"/>
                  <a:pt x="292" y="124"/>
                </a:cubicBezTo>
                <a:close/>
                <a:moveTo>
                  <a:pt x="85" y="219"/>
                </a:moveTo>
                <a:cubicBezTo>
                  <a:pt x="84" y="216"/>
                  <a:pt x="83" y="213"/>
                  <a:pt x="82" y="210"/>
                </a:cubicBezTo>
                <a:cubicBezTo>
                  <a:pt x="82" y="207"/>
                  <a:pt x="81" y="204"/>
                  <a:pt x="80" y="202"/>
                </a:cubicBezTo>
                <a:cubicBezTo>
                  <a:pt x="151" y="194"/>
                  <a:pt x="221" y="182"/>
                  <a:pt x="292" y="175"/>
                </a:cubicBezTo>
                <a:cubicBezTo>
                  <a:pt x="291" y="182"/>
                  <a:pt x="291" y="190"/>
                  <a:pt x="290" y="198"/>
                </a:cubicBezTo>
                <a:cubicBezTo>
                  <a:pt x="288" y="187"/>
                  <a:pt x="277" y="177"/>
                  <a:pt x="264" y="186"/>
                </a:cubicBezTo>
                <a:cubicBezTo>
                  <a:pt x="217" y="219"/>
                  <a:pt x="145" y="218"/>
                  <a:pt x="89" y="218"/>
                </a:cubicBezTo>
                <a:cubicBezTo>
                  <a:pt x="88" y="218"/>
                  <a:pt x="87" y="219"/>
                  <a:pt x="85" y="219"/>
                </a:cubicBezTo>
                <a:close/>
                <a:moveTo>
                  <a:pt x="226" y="322"/>
                </a:moveTo>
                <a:cubicBezTo>
                  <a:pt x="200" y="322"/>
                  <a:pt x="173" y="316"/>
                  <a:pt x="149" y="304"/>
                </a:cubicBezTo>
                <a:cubicBezTo>
                  <a:pt x="147" y="303"/>
                  <a:pt x="145" y="302"/>
                  <a:pt x="143" y="301"/>
                </a:cubicBezTo>
                <a:cubicBezTo>
                  <a:pt x="161" y="301"/>
                  <a:pt x="179" y="301"/>
                  <a:pt x="197" y="300"/>
                </a:cubicBezTo>
                <a:cubicBezTo>
                  <a:pt x="224" y="298"/>
                  <a:pt x="256" y="293"/>
                  <a:pt x="276" y="273"/>
                </a:cubicBezTo>
                <a:cubicBezTo>
                  <a:pt x="272" y="287"/>
                  <a:pt x="266" y="300"/>
                  <a:pt x="258" y="311"/>
                </a:cubicBezTo>
                <a:cubicBezTo>
                  <a:pt x="249" y="323"/>
                  <a:pt x="242" y="323"/>
                  <a:pt x="226" y="322"/>
                </a:cubicBezTo>
                <a:close/>
                <a:moveTo>
                  <a:pt x="283" y="251"/>
                </a:moveTo>
                <a:cubicBezTo>
                  <a:pt x="278" y="240"/>
                  <a:pt x="264" y="234"/>
                  <a:pt x="254" y="245"/>
                </a:cubicBezTo>
                <a:cubicBezTo>
                  <a:pt x="237" y="263"/>
                  <a:pt x="204" y="263"/>
                  <a:pt x="182" y="264"/>
                </a:cubicBezTo>
                <a:cubicBezTo>
                  <a:pt x="156" y="265"/>
                  <a:pt x="131" y="264"/>
                  <a:pt x="105" y="263"/>
                </a:cubicBezTo>
                <a:cubicBezTo>
                  <a:pt x="103" y="261"/>
                  <a:pt x="101" y="258"/>
                  <a:pt x="100" y="255"/>
                </a:cubicBezTo>
                <a:cubicBezTo>
                  <a:pt x="128" y="254"/>
                  <a:pt x="157" y="252"/>
                  <a:pt x="185" y="248"/>
                </a:cubicBezTo>
                <a:cubicBezTo>
                  <a:pt x="219" y="243"/>
                  <a:pt x="255" y="237"/>
                  <a:pt x="283" y="217"/>
                </a:cubicBezTo>
                <a:cubicBezTo>
                  <a:pt x="286" y="215"/>
                  <a:pt x="288" y="212"/>
                  <a:pt x="289" y="208"/>
                </a:cubicBezTo>
                <a:cubicBezTo>
                  <a:pt x="288" y="223"/>
                  <a:pt x="286" y="237"/>
                  <a:pt x="283" y="25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up light arrow"/>
          <p:cNvSpPr>
            <a:spLocks/>
          </p:cNvSpPr>
          <p:nvPr/>
        </p:nvSpPr>
        <p:spPr bwMode="auto">
          <a:xfrm>
            <a:off x="5645709" y="1384133"/>
            <a:ext cx="882650" cy="1031875"/>
          </a:xfrm>
          <a:custGeom>
            <a:avLst/>
            <a:gdLst>
              <a:gd name="T0" fmla="*/ 109 w 117"/>
              <a:gd name="T1" fmla="*/ 33 h 106"/>
              <a:gd name="T2" fmla="*/ 53 w 117"/>
              <a:gd name="T3" fmla="*/ 1 h 106"/>
              <a:gd name="T4" fmla="*/ 42 w 117"/>
              <a:gd name="T5" fmla="*/ 2 h 106"/>
              <a:gd name="T6" fmla="*/ 2 w 117"/>
              <a:gd name="T7" fmla="*/ 35 h 106"/>
              <a:gd name="T8" fmla="*/ 8 w 117"/>
              <a:gd name="T9" fmla="*/ 44 h 106"/>
              <a:gd name="T10" fmla="*/ 43 w 117"/>
              <a:gd name="T11" fmla="*/ 16 h 106"/>
              <a:gd name="T12" fmla="*/ 49 w 117"/>
              <a:gd name="T13" fmla="*/ 24 h 106"/>
              <a:gd name="T14" fmla="*/ 51 w 117"/>
              <a:gd name="T15" fmla="*/ 49 h 106"/>
              <a:gd name="T16" fmla="*/ 45 w 117"/>
              <a:gd name="T17" fmla="*/ 97 h 106"/>
              <a:gd name="T18" fmla="*/ 59 w 117"/>
              <a:gd name="T19" fmla="*/ 97 h 106"/>
              <a:gd name="T20" fmla="*/ 59 w 117"/>
              <a:gd name="T21" fmla="*/ 15 h 106"/>
              <a:gd name="T22" fmla="*/ 103 w 117"/>
              <a:gd name="T23" fmla="*/ 45 h 106"/>
              <a:gd name="T24" fmla="*/ 109 w 117"/>
              <a:gd name="T25" fmla="*/ 33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7" h="106">
                <a:moveTo>
                  <a:pt x="109" y="33"/>
                </a:moveTo>
                <a:cubicBezTo>
                  <a:pt x="91" y="22"/>
                  <a:pt x="75" y="4"/>
                  <a:pt x="53" y="1"/>
                </a:cubicBezTo>
                <a:cubicBezTo>
                  <a:pt x="49" y="0"/>
                  <a:pt x="45" y="0"/>
                  <a:pt x="42" y="2"/>
                </a:cubicBezTo>
                <a:cubicBezTo>
                  <a:pt x="25" y="2"/>
                  <a:pt x="6" y="22"/>
                  <a:pt x="2" y="35"/>
                </a:cubicBezTo>
                <a:cubicBezTo>
                  <a:pt x="0" y="39"/>
                  <a:pt x="4" y="44"/>
                  <a:pt x="8" y="44"/>
                </a:cubicBezTo>
                <a:cubicBezTo>
                  <a:pt x="26" y="42"/>
                  <a:pt x="30" y="26"/>
                  <a:pt x="43" y="16"/>
                </a:cubicBezTo>
                <a:cubicBezTo>
                  <a:pt x="45" y="17"/>
                  <a:pt x="47" y="20"/>
                  <a:pt x="49" y="24"/>
                </a:cubicBezTo>
                <a:cubicBezTo>
                  <a:pt x="52" y="31"/>
                  <a:pt x="51" y="41"/>
                  <a:pt x="51" y="49"/>
                </a:cubicBezTo>
                <a:cubicBezTo>
                  <a:pt x="50" y="65"/>
                  <a:pt x="46" y="81"/>
                  <a:pt x="45" y="97"/>
                </a:cubicBezTo>
                <a:cubicBezTo>
                  <a:pt x="45" y="106"/>
                  <a:pt x="58" y="106"/>
                  <a:pt x="59" y="97"/>
                </a:cubicBezTo>
                <a:cubicBezTo>
                  <a:pt x="59" y="71"/>
                  <a:pt x="71" y="40"/>
                  <a:pt x="59" y="15"/>
                </a:cubicBezTo>
                <a:cubicBezTo>
                  <a:pt x="75" y="21"/>
                  <a:pt x="94" y="39"/>
                  <a:pt x="103" y="45"/>
                </a:cubicBezTo>
                <a:cubicBezTo>
                  <a:pt x="110" y="49"/>
                  <a:pt x="117" y="38"/>
                  <a:pt x="10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rrow top"/>
          <p:cNvSpPr>
            <a:spLocks/>
          </p:cNvSpPr>
          <p:nvPr/>
        </p:nvSpPr>
        <p:spPr bwMode="auto">
          <a:xfrm>
            <a:off x="6726219" y="1831340"/>
            <a:ext cx="755650" cy="347663"/>
          </a:xfrm>
          <a:custGeom>
            <a:avLst/>
            <a:gdLst>
              <a:gd name="T0" fmla="*/ 16 w 100"/>
              <a:gd name="T1" fmla="*/ 45 h 46"/>
              <a:gd name="T2" fmla="*/ 34 w 100"/>
              <a:gd name="T3" fmla="*/ 44 h 46"/>
              <a:gd name="T4" fmla="*/ 60 w 100"/>
              <a:gd name="T5" fmla="*/ 40 h 46"/>
              <a:gd name="T6" fmla="*/ 60 w 100"/>
              <a:gd name="T7" fmla="*/ 26 h 46"/>
              <a:gd name="T8" fmla="*/ 28 w 100"/>
              <a:gd name="T9" fmla="*/ 31 h 46"/>
              <a:gd name="T10" fmla="*/ 92 w 100"/>
              <a:gd name="T11" fmla="*/ 20 h 46"/>
              <a:gd name="T12" fmla="*/ 92 w 100"/>
              <a:gd name="T13" fmla="*/ 6 h 46"/>
              <a:gd name="T14" fmla="*/ 18 w 100"/>
              <a:gd name="T15" fmla="*/ 22 h 46"/>
              <a:gd name="T16" fmla="*/ 21 w 100"/>
              <a:gd name="T17" fmla="*/ 12 h 46"/>
              <a:gd name="T18" fmla="*/ 8 w 100"/>
              <a:gd name="T19" fmla="*/ 9 h 46"/>
              <a:gd name="T20" fmla="*/ 16 w 100"/>
              <a:gd name="T21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46">
                <a:moveTo>
                  <a:pt x="16" y="45"/>
                </a:moveTo>
                <a:cubicBezTo>
                  <a:pt x="21" y="46"/>
                  <a:pt x="28" y="45"/>
                  <a:pt x="34" y="44"/>
                </a:cubicBezTo>
                <a:cubicBezTo>
                  <a:pt x="42" y="42"/>
                  <a:pt x="51" y="40"/>
                  <a:pt x="60" y="40"/>
                </a:cubicBezTo>
                <a:cubicBezTo>
                  <a:pt x="68" y="39"/>
                  <a:pt x="68" y="26"/>
                  <a:pt x="60" y="26"/>
                </a:cubicBezTo>
                <a:cubicBezTo>
                  <a:pt x="49" y="27"/>
                  <a:pt x="39" y="30"/>
                  <a:pt x="28" y="31"/>
                </a:cubicBezTo>
                <a:cubicBezTo>
                  <a:pt x="47" y="21"/>
                  <a:pt x="71" y="19"/>
                  <a:pt x="92" y="20"/>
                </a:cubicBezTo>
                <a:cubicBezTo>
                  <a:pt x="100" y="20"/>
                  <a:pt x="100" y="7"/>
                  <a:pt x="92" y="6"/>
                </a:cubicBezTo>
                <a:cubicBezTo>
                  <a:pt x="68" y="5"/>
                  <a:pt x="40" y="9"/>
                  <a:pt x="18" y="22"/>
                </a:cubicBezTo>
                <a:cubicBezTo>
                  <a:pt x="19" y="18"/>
                  <a:pt x="20" y="15"/>
                  <a:pt x="21" y="12"/>
                </a:cubicBezTo>
                <a:cubicBezTo>
                  <a:pt x="23" y="4"/>
                  <a:pt x="10" y="0"/>
                  <a:pt x="8" y="9"/>
                </a:cubicBezTo>
                <a:cubicBezTo>
                  <a:pt x="5" y="20"/>
                  <a:pt x="0" y="40"/>
                  <a:pt x="16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rrow top"/>
          <p:cNvSpPr>
            <a:spLocks/>
          </p:cNvSpPr>
          <p:nvPr/>
        </p:nvSpPr>
        <p:spPr bwMode="auto">
          <a:xfrm>
            <a:off x="4594787" y="1917530"/>
            <a:ext cx="776287" cy="357188"/>
          </a:xfrm>
          <a:custGeom>
            <a:avLst/>
            <a:gdLst>
              <a:gd name="T0" fmla="*/ 82 w 103"/>
              <a:gd name="T1" fmla="*/ 12 h 47"/>
              <a:gd name="T2" fmla="*/ 84 w 103"/>
              <a:gd name="T3" fmla="*/ 22 h 47"/>
              <a:gd name="T4" fmla="*/ 9 w 103"/>
              <a:gd name="T5" fmla="*/ 6 h 47"/>
              <a:gd name="T6" fmla="*/ 9 w 103"/>
              <a:gd name="T7" fmla="*/ 20 h 47"/>
              <a:gd name="T8" fmla="*/ 74 w 103"/>
              <a:gd name="T9" fmla="*/ 31 h 47"/>
              <a:gd name="T10" fmla="*/ 42 w 103"/>
              <a:gd name="T11" fmla="*/ 26 h 47"/>
              <a:gd name="T12" fmla="*/ 42 w 103"/>
              <a:gd name="T13" fmla="*/ 40 h 47"/>
              <a:gd name="T14" fmla="*/ 86 w 103"/>
              <a:gd name="T15" fmla="*/ 45 h 47"/>
              <a:gd name="T16" fmla="*/ 95 w 103"/>
              <a:gd name="T17" fmla="*/ 9 h 47"/>
              <a:gd name="T18" fmla="*/ 82 w 103"/>
              <a:gd name="T19" fmla="*/ 12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3" h="47">
                <a:moveTo>
                  <a:pt x="82" y="12"/>
                </a:moveTo>
                <a:cubicBezTo>
                  <a:pt x="82" y="15"/>
                  <a:pt x="83" y="18"/>
                  <a:pt x="84" y="22"/>
                </a:cubicBezTo>
                <a:cubicBezTo>
                  <a:pt x="62" y="9"/>
                  <a:pt x="34" y="5"/>
                  <a:pt x="9" y="6"/>
                </a:cubicBezTo>
                <a:cubicBezTo>
                  <a:pt x="0" y="7"/>
                  <a:pt x="0" y="20"/>
                  <a:pt x="9" y="20"/>
                </a:cubicBezTo>
                <a:cubicBezTo>
                  <a:pt x="30" y="19"/>
                  <a:pt x="55" y="21"/>
                  <a:pt x="74" y="31"/>
                </a:cubicBezTo>
                <a:cubicBezTo>
                  <a:pt x="63" y="30"/>
                  <a:pt x="53" y="27"/>
                  <a:pt x="42" y="26"/>
                </a:cubicBezTo>
                <a:cubicBezTo>
                  <a:pt x="33" y="26"/>
                  <a:pt x="33" y="39"/>
                  <a:pt x="42" y="40"/>
                </a:cubicBezTo>
                <a:cubicBezTo>
                  <a:pt x="56" y="41"/>
                  <a:pt x="72" y="47"/>
                  <a:pt x="86" y="45"/>
                </a:cubicBezTo>
                <a:cubicBezTo>
                  <a:pt x="103" y="42"/>
                  <a:pt x="97" y="19"/>
                  <a:pt x="95" y="9"/>
                </a:cubicBezTo>
                <a:cubicBezTo>
                  <a:pt x="92" y="0"/>
                  <a:pt x="79" y="4"/>
                  <a:pt x="82" y="1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arrow middle"/>
          <p:cNvSpPr>
            <a:spLocks/>
          </p:cNvSpPr>
          <p:nvPr/>
        </p:nvSpPr>
        <p:spPr bwMode="auto">
          <a:xfrm>
            <a:off x="4480487" y="3671721"/>
            <a:ext cx="731837" cy="423863"/>
          </a:xfrm>
          <a:custGeom>
            <a:avLst/>
            <a:gdLst>
              <a:gd name="T0" fmla="*/ 72 w 97"/>
              <a:gd name="T1" fmla="*/ 41 h 56"/>
              <a:gd name="T2" fmla="*/ 52 w 97"/>
              <a:gd name="T3" fmla="*/ 42 h 56"/>
              <a:gd name="T4" fmla="*/ 52 w 97"/>
              <a:gd name="T5" fmla="*/ 55 h 56"/>
              <a:gd name="T6" fmla="*/ 90 w 97"/>
              <a:gd name="T7" fmla="*/ 42 h 56"/>
              <a:gd name="T8" fmla="*/ 65 w 97"/>
              <a:gd name="T9" fmla="*/ 5 h 56"/>
              <a:gd name="T10" fmla="*/ 59 w 97"/>
              <a:gd name="T11" fmla="*/ 17 h 56"/>
              <a:gd name="T12" fmla="*/ 72 w 97"/>
              <a:gd name="T13" fmla="*/ 26 h 56"/>
              <a:gd name="T14" fmla="*/ 9 w 97"/>
              <a:gd name="T15" fmla="*/ 16 h 56"/>
              <a:gd name="T16" fmla="*/ 9 w 97"/>
              <a:gd name="T17" fmla="*/ 30 h 56"/>
              <a:gd name="T18" fmla="*/ 72 w 97"/>
              <a:gd name="T19" fmla="*/ 41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7" h="56">
                <a:moveTo>
                  <a:pt x="72" y="41"/>
                </a:moveTo>
                <a:cubicBezTo>
                  <a:pt x="66" y="43"/>
                  <a:pt x="56" y="42"/>
                  <a:pt x="52" y="42"/>
                </a:cubicBezTo>
                <a:cubicBezTo>
                  <a:pt x="43" y="42"/>
                  <a:pt x="43" y="55"/>
                  <a:pt x="52" y="55"/>
                </a:cubicBezTo>
                <a:cubicBezTo>
                  <a:pt x="64" y="56"/>
                  <a:pt x="84" y="55"/>
                  <a:pt x="90" y="42"/>
                </a:cubicBezTo>
                <a:cubicBezTo>
                  <a:pt x="97" y="26"/>
                  <a:pt x="77" y="12"/>
                  <a:pt x="65" y="5"/>
                </a:cubicBezTo>
                <a:cubicBezTo>
                  <a:pt x="58" y="0"/>
                  <a:pt x="52" y="12"/>
                  <a:pt x="59" y="17"/>
                </a:cubicBezTo>
                <a:cubicBezTo>
                  <a:pt x="61" y="18"/>
                  <a:pt x="67" y="22"/>
                  <a:pt x="72" y="26"/>
                </a:cubicBezTo>
                <a:cubicBezTo>
                  <a:pt x="52" y="19"/>
                  <a:pt x="31" y="15"/>
                  <a:pt x="9" y="16"/>
                </a:cubicBezTo>
                <a:cubicBezTo>
                  <a:pt x="0" y="17"/>
                  <a:pt x="0" y="30"/>
                  <a:pt x="9" y="30"/>
                </a:cubicBezTo>
                <a:cubicBezTo>
                  <a:pt x="31" y="29"/>
                  <a:pt x="52" y="33"/>
                  <a:pt x="72" y="4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TextBox 77"/>
          <p:cNvSpPr txBox="1"/>
          <p:nvPr/>
        </p:nvSpPr>
        <p:spPr>
          <a:xfrm>
            <a:off x="2221206" y="238145"/>
            <a:ext cx="8345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Create An Inclusive Strategy</a:t>
            </a:r>
            <a:endParaRPr lang="en-US" sz="36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597439" y="1386891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Step 1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243834" y="2005172"/>
            <a:ext cx="35424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MAKE ENGAGEMENT A LEADERSHIP PRIORITY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686778" y="3209943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Step 2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1069000" y="3856274"/>
            <a:ext cx="3970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SUPPORT </a:t>
            </a:r>
            <a:r>
              <a:rPr lang="en-US" sz="28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MANAGERS </a:t>
            </a:r>
            <a:r>
              <a:rPr lang="en-US" sz="2800" dirty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&amp; SUPERVISORS 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671903" y="1250431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Step 3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16018" y="2005172"/>
            <a:ext cx="4033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INVOLVE EMPLOYEES IN ENGAGEMENT ACTIVITIES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704228" y="3123180"/>
            <a:ext cx="2877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Chewy" panose="02000000000000000000" pitchFamily="2" charset="0"/>
                <a:ea typeface="Chewy" panose="02000000000000000000" pitchFamily="2" charset="0"/>
              </a:rPr>
              <a:t>Step 4</a:t>
            </a:r>
            <a:endParaRPr lang="en-US" sz="2000" dirty="0">
              <a:solidFill>
                <a:schemeClr val="accent1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154350" y="3814936"/>
            <a:ext cx="42086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ESTABLISH ACCOUNTABILITY ACROSS THE AGENCY </a:t>
            </a:r>
            <a:endParaRPr lang="en-US" sz="16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" name="line4"/>
          <p:cNvSpPr>
            <a:spLocks/>
          </p:cNvSpPr>
          <p:nvPr/>
        </p:nvSpPr>
        <p:spPr bwMode="auto">
          <a:xfrm>
            <a:off x="7864470" y="3682992"/>
            <a:ext cx="2701925" cy="173038"/>
          </a:xfrm>
          <a:custGeom>
            <a:avLst/>
            <a:gdLst>
              <a:gd name="T0" fmla="*/ 8 w 358"/>
              <a:gd name="T1" fmla="*/ 22 h 23"/>
              <a:gd name="T2" fmla="*/ 349 w 358"/>
              <a:gd name="T3" fmla="*/ 22 h 23"/>
              <a:gd name="T4" fmla="*/ 349 w 358"/>
              <a:gd name="T5" fmla="*/ 9 h 23"/>
              <a:gd name="T6" fmla="*/ 8 w 358"/>
              <a:gd name="T7" fmla="*/ 9 h 23"/>
              <a:gd name="T8" fmla="*/ 8 w 358"/>
              <a:gd name="T9" fmla="*/ 2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23">
                <a:moveTo>
                  <a:pt x="8" y="22"/>
                </a:moveTo>
                <a:cubicBezTo>
                  <a:pt x="121" y="13"/>
                  <a:pt x="236" y="16"/>
                  <a:pt x="349" y="22"/>
                </a:cubicBezTo>
                <a:cubicBezTo>
                  <a:pt x="358" y="22"/>
                  <a:pt x="358" y="9"/>
                  <a:pt x="349" y="9"/>
                </a:cubicBezTo>
                <a:cubicBezTo>
                  <a:pt x="236" y="3"/>
                  <a:pt x="121" y="0"/>
                  <a:pt x="8" y="9"/>
                </a:cubicBezTo>
                <a:cubicBezTo>
                  <a:pt x="0" y="9"/>
                  <a:pt x="0" y="23"/>
                  <a:pt x="8" y="2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1"/>
          <p:cNvSpPr>
            <a:spLocks/>
          </p:cNvSpPr>
          <p:nvPr/>
        </p:nvSpPr>
        <p:spPr bwMode="auto">
          <a:xfrm>
            <a:off x="1688072" y="1879433"/>
            <a:ext cx="2762250" cy="174625"/>
          </a:xfrm>
          <a:custGeom>
            <a:avLst/>
            <a:gdLst>
              <a:gd name="T0" fmla="*/ 358 w 366"/>
              <a:gd name="T1" fmla="*/ 9 h 23"/>
              <a:gd name="T2" fmla="*/ 9 w 366"/>
              <a:gd name="T3" fmla="*/ 9 h 23"/>
              <a:gd name="T4" fmla="*/ 8 w 366"/>
              <a:gd name="T5" fmla="*/ 22 h 23"/>
              <a:gd name="T6" fmla="*/ 358 w 366"/>
              <a:gd name="T7" fmla="*/ 22 h 23"/>
              <a:gd name="T8" fmla="*/ 358 w 366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3">
                <a:moveTo>
                  <a:pt x="358" y="9"/>
                </a:moveTo>
                <a:cubicBezTo>
                  <a:pt x="242" y="0"/>
                  <a:pt x="124" y="3"/>
                  <a:pt x="9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4" y="16"/>
                  <a:pt x="242" y="13"/>
                  <a:pt x="358" y="22"/>
                </a:cubicBezTo>
                <a:cubicBezTo>
                  <a:pt x="366" y="23"/>
                  <a:pt x="366" y="9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2"/>
          <p:cNvSpPr>
            <a:spLocks/>
          </p:cNvSpPr>
          <p:nvPr/>
        </p:nvSpPr>
        <p:spPr bwMode="auto">
          <a:xfrm>
            <a:off x="1688072" y="3701884"/>
            <a:ext cx="2762250" cy="182563"/>
          </a:xfrm>
          <a:custGeom>
            <a:avLst/>
            <a:gdLst>
              <a:gd name="T0" fmla="*/ 358 w 366"/>
              <a:gd name="T1" fmla="*/ 9 h 24"/>
              <a:gd name="T2" fmla="*/ 9 w 366"/>
              <a:gd name="T3" fmla="*/ 9 h 24"/>
              <a:gd name="T4" fmla="*/ 8 w 366"/>
              <a:gd name="T5" fmla="*/ 23 h 24"/>
              <a:gd name="T6" fmla="*/ 358 w 366"/>
              <a:gd name="T7" fmla="*/ 23 h 24"/>
              <a:gd name="T8" fmla="*/ 358 w 366"/>
              <a:gd name="T9" fmla="*/ 9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4">
                <a:moveTo>
                  <a:pt x="358" y="9"/>
                </a:moveTo>
                <a:cubicBezTo>
                  <a:pt x="242" y="0"/>
                  <a:pt x="124" y="4"/>
                  <a:pt x="9" y="9"/>
                </a:cubicBezTo>
                <a:cubicBezTo>
                  <a:pt x="0" y="10"/>
                  <a:pt x="0" y="23"/>
                  <a:pt x="8" y="23"/>
                </a:cubicBezTo>
                <a:cubicBezTo>
                  <a:pt x="124" y="17"/>
                  <a:pt x="242" y="14"/>
                  <a:pt x="358" y="23"/>
                </a:cubicBezTo>
                <a:cubicBezTo>
                  <a:pt x="366" y="24"/>
                  <a:pt x="366" y="10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3"/>
          <p:cNvSpPr>
            <a:spLocks/>
          </p:cNvSpPr>
          <p:nvPr/>
        </p:nvSpPr>
        <p:spPr bwMode="auto">
          <a:xfrm>
            <a:off x="7801275" y="1830217"/>
            <a:ext cx="2762250" cy="174625"/>
          </a:xfrm>
          <a:custGeom>
            <a:avLst/>
            <a:gdLst>
              <a:gd name="T0" fmla="*/ 358 w 366"/>
              <a:gd name="T1" fmla="*/ 9 h 23"/>
              <a:gd name="T2" fmla="*/ 9 w 366"/>
              <a:gd name="T3" fmla="*/ 9 h 23"/>
              <a:gd name="T4" fmla="*/ 8 w 366"/>
              <a:gd name="T5" fmla="*/ 22 h 23"/>
              <a:gd name="T6" fmla="*/ 358 w 366"/>
              <a:gd name="T7" fmla="*/ 22 h 23"/>
              <a:gd name="T8" fmla="*/ 358 w 366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66" h="23">
                <a:moveTo>
                  <a:pt x="358" y="9"/>
                </a:moveTo>
                <a:cubicBezTo>
                  <a:pt x="242" y="0"/>
                  <a:pt x="124" y="3"/>
                  <a:pt x="9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4" y="16"/>
                  <a:pt x="242" y="13"/>
                  <a:pt x="358" y="22"/>
                </a:cubicBezTo>
                <a:cubicBezTo>
                  <a:pt x="366" y="23"/>
                  <a:pt x="366" y="9"/>
                  <a:pt x="358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arrow top"/>
          <p:cNvSpPr>
            <a:spLocks/>
          </p:cNvSpPr>
          <p:nvPr/>
        </p:nvSpPr>
        <p:spPr bwMode="auto">
          <a:xfrm>
            <a:off x="6986155" y="3501859"/>
            <a:ext cx="755650" cy="347663"/>
          </a:xfrm>
          <a:custGeom>
            <a:avLst/>
            <a:gdLst>
              <a:gd name="T0" fmla="*/ 16 w 100"/>
              <a:gd name="T1" fmla="*/ 45 h 46"/>
              <a:gd name="T2" fmla="*/ 34 w 100"/>
              <a:gd name="T3" fmla="*/ 44 h 46"/>
              <a:gd name="T4" fmla="*/ 60 w 100"/>
              <a:gd name="T5" fmla="*/ 40 h 46"/>
              <a:gd name="T6" fmla="*/ 60 w 100"/>
              <a:gd name="T7" fmla="*/ 26 h 46"/>
              <a:gd name="T8" fmla="*/ 28 w 100"/>
              <a:gd name="T9" fmla="*/ 31 h 46"/>
              <a:gd name="T10" fmla="*/ 92 w 100"/>
              <a:gd name="T11" fmla="*/ 20 h 46"/>
              <a:gd name="T12" fmla="*/ 92 w 100"/>
              <a:gd name="T13" fmla="*/ 6 h 46"/>
              <a:gd name="T14" fmla="*/ 18 w 100"/>
              <a:gd name="T15" fmla="*/ 22 h 46"/>
              <a:gd name="T16" fmla="*/ 21 w 100"/>
              <a:gd name="T17" fmla="*/ 12 h 46"/>
              <a:gd name="T18" fmla="*/ 8 w 100"/>
              <a:gd name="T19" fmla="*/ 9 h 46"/>
              <a:gd name="T20" fmla="*/ 16 w 100"/>
              <a:gd name="T21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0" h="46">
                <a:moveTo>
                  <a:pt x="16" y="45"/>
                </a:moveTo>
                <a:cubicBezTo>
                  <a:pt x="21" y="46"/>
                  <a:pt x="28" y="45"/>
                  <a:pt x="34" y="44"/>
                </a:cubicBezTo>
                <a:cubicBezTo>
                  <a:pt x="42" y="42"/>
                  <a:pt x="51" y="40"/>
                  <a:pt x="60" y="40"/>
                </a:cubicBezTo>
                <a:cubicBezTo>
                  <a:pt x="68" y="39"/>
                  <a:pt x="68" y="26"/>
                  <a:pt x="60" y="26"/>
                </a:cubicBezTo>
                <a:cubicBezTo>
                  <a:pt x="49" y="27"/>
                  <a:pt x="39" y="30"/>
                  <a:pt x="28" y="31"/>
                </a:cubicBezTo>
                <a:cubicBezTo>
                  <a:pt x="47" y="21"/>
                  <a:pt x="71" y="19"/>
                  <a:pt x="92" y="20"/>
                </a:cubicBezTo>
                <a:cubicBezTo>
                  <a:pt x="100" y="20"/>
                  <a:pt x="100" y="7"/>
                  <a:pt x="92" y="6"/>
                </a:cubicBezTo>
                <a:cubicBezTo>
                  <a:pt x="68" y="5"/>
                  <a:pt x="40" y="9"/>
                  <a:pt x="18" y="22"/>
                </a:cubicBezTo>
                <a:cubicBezTo>
                  <a:pt x="19" y="18"/>
                  <a:pt x="20" y="15"/>
                  <a:pt x="21" y="12"/>
                </a:cubicBezTo>
                <a:cubicBezTo>
                  <a:pt x="23" y="4"/>
                  <a:pt x="10" y="0"/>
                  <a:pt x="8" y="9"/>
                </a:cubicBezTo>
                <a:cubicBezTo>
                  <a:pt x="5" y="20"/>
                  <a:pt x="0" y="40"/>
                  <a:pt x="16" y="4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141" y="5186162"/>
            <a:ext cx="2877561" cy="963251"/>
          </a:xfrm>
          <a:prstGeom prst="rect">
            <a:avLst/>
          </a:prstGeom>
        </p:spPr>
      </p:pic>
      <p:sp>
        <p:nvSpPr>
          <p:cNvPr id="38" name="line5"/>
          <p:cNvSpPr>
            <a:spLocks/>
          </p:cNvSpPr>
          <p:nvPr/>
        </p:nvSpPr>
        <p:spPr bwMode="auto">
          <a:xfrm>
            <a:off x="4882159" y="5874267"/>
            <a:ext cx="2701925" cy="174625"/>
          </a:xfrm>
          <a:custGeom>
            <a:avLst/>
            <a:gdLst>
              <a:gd name="T0" fmla="*/ 349 w 358"/>
              <a:gd name="T1" fmla="*/ 9 h 23"/>
              <a:gd name="T2" fmla="*/ 8 w 358"/>
              <a:gd name="T3" fmla="*/ 9 h 23"/>
              <a:gd name="T4" fmla="*/ 8 w 358"/>
              <a:gd name="T5" fmla="*/ 22 h 23"/>
              <a:gd name="T6" fmla="*/ 349 w 358"/>
              <a:gd name="T7" fmla="*/ 22 h 23"/>
              <a:gd name="T8" fmla="*/ 349 w 358"/>
              <a:gd name="T9" fmla="*/ 9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58" h="23">
                <a:moveTo>
                  <a:pt x="349" y="9"/>
                </a:moveTo>
                <a:cubicBezTo>
                  <a:pt x="236" y="3"/>
                  <a:pt x="121" y="0"/>
                  <a:pt x="8" y="9"/>
                </a:cubicBezTo>
                <a:cubicBezTo>
                  <a:pt x="0" y="9"/>
                  <a:pt x="0" y="23"/>
                  <a:pt x="8" y="22"/>
                </a:cubicBezTo>
                <a:cubicBezTo>
                  <a:pt x="121" y="13"/>
                  <a:pt x="236" y="16"/>
                  <a:pt x="349" y="22"/>
                </a:cubicBezTo>
                <a:cubicBezTo>
                  <a:pt x="358" y="22"/>
                  <a:pt x="358" y="9"/>
                  <a:pt x="349" y="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2128" y="5969017"/>
            <a:ext cx="3789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tx2"/>
                </a:solidFill>
                <a:latin typeface="Chewy" panose="02000000000000000000" pitchFamily="2" charset="0"/>
                <a:ea typeface="Chewy" panose="02000000000000000000" pitchFamily="2" charset="0"/>
              </a:rPr>
              <a:t>IMPLEMENT AN ONGOING ENGAGEMENT STRATEGY</a:t>
            </a:r>
            <a:endParaRPr lang="en-US" sz="2800" dirty="0">
              <a:solidFill>
                <a:schemeClr val="tx2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913037">
            <a:off x="6737514" y="5227223"/>
            <a:ext cx="704798" cy="39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4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1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mph" presetSubtype="2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A602"/>
                                      </p:to>
                                    </p:animClr>
                                    <p:set>
                                      <p:cBhvr>
                                        <p:cTn id="52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1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9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7" grpId="0" animBg="1"/>
      <p:bldP spid="18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6" grpId="0" animBg="1"/>
      <p:bldP spid="14" grpId="0" animBg="1"/>
      <p:bldP spid="15" grpId="0" animBg="1"/>
      <p:bldP spid="16" grpId="0" animBg="1"/>
      <p:bldP spid="34" grpId="0" animBg="1"/>
      <p:bldP spid="38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ubble"/>
          <p:cNvSpPr>
            <a:spLocks noEditPoints="1"/>
          </p:cNvSpPr>
          <p:nvPr/>
        </p:nvSpPr>
        <p:spPr bwMode="auto">
          <a:xfrm rot="21132681">
            <a:off x="970432" y="17730"/>
            <a:ext cx="8879053" cy="5655333"/>
          </a:xfrm>
          <a:custGeom>
            <a:avLst/>
            <a:gdLst>
              <a:gd name="T0" fmla="*/ 2074 w 2100"/>
              <a:gd name="T1" fmla="*/ 561 h 1511"/>
              <a:gd name="T2" fmla="*/ 1798 w 2100"/>
              <a:gd name="T3" fmla="*/ 202 h 1511"/>
              <a:gd name="T4" fmla="*/ 1300 w 2100"/>
              <a:gd name="T5" fmla="*/ 34 h 1511"/>
              <a:gd name="T6" fmla="*/ 812 w 2100"/>
              <a:gd name="T7" fmla="*/ 22 h 1511"/>
              <a:gd name="T8" fmla="*/ 322 w 2100"/>
              <a:gd name="T9" fmla="*/ 180 h 1511"/>
              <a:gd name="T10" fmla="*/ 3 w 2100"/>
              <a:gd name="T11" fmla="*/ 617 h 1511"/>
              <a:gd name="T12" fmla="*/ 307 w 2100"/>
              <a:gd name="T13" fmla="*/ 1060 h 1511"/>
              <a:gd name="T14" fmla="*/ 818 w 2100"/>
              <a:gd name="T15" fmla="*/ 1207 h 1511"/>
              <a:gd name="T16" fmla="*/ 887 w 2100"/>
              <a:gd name="T17" fmla="*/ 1215 h 1511"/>
              <a:gd name="T18" fmla="*/ 837 w 2100"/>
              <a:gd name="T19" fmla="*/ 1226 h 1511"/>
              <a:gd name="T20" fmla="*/ 845 w 2100"/>
              <a:gd name="T21" fmla="*/ 1253 h 1511"/>
              <a:gd name="T22" fmla="*/ 955 w 2100"/>
              <a:gd name="T23" fmla="*/ 1233 h 1511"/>
              <a:gd name="T24" fmla="*/ 989 w 2100"/>
              <a:gd name="T25" fmla="*/ 1241 h 1511"/>
              <a:gd name="T26" fmla="*/ 1024 w 2100"/>
              <a:gd name="T27" fmla="*/ 1287 h 1511"/>
              <a:gd name="T28" fmla="*/ 1110 w 2100"/>
              <a:gd name="T29" fmla="*/ 1369 h 1511"/>
              <a:gd name="T30" fmla="*/ 1312 w 2100"/>
              <a:gd name="T31" fmla="*/ 1475 h 1511"/>
              <a:gd name="T32" fmla="*/ 1503 w 2100"/>
              <a:gd name="T33" fmla="*/ 1511 h 1511"/>
              <a:gd name="T34" fmla="*/ 1510 w 2100"/>
              <a:gd name="T35" fmla="*/ 1485 h 1511"/>
              <a:gd name="T36" fmla="*/ 1327 w 2100"/>
              <a:gd name="T37" fmla="*/ 1299 h 1511"/>
              <a:gd name="T38" fmla="*/ 1289 w 2100"/>
              <a:gd name="T39" fmla="*/ 1209 h 1511"/>
              <a:gd name="T40" fmla="*/ 1338 w 2100"/>
              <a:gd name="T41" fmla="*/ 1174 h 1511"/>
              <a:gd name="T42" fmla="*/ 1486 w 2100"/>
              <a:gd name="T43" fmla="*/ 1150 h 1511"/>
              <a:gd name="T44" fmla="*/ 1613 w 2100"/>
              <a:gd name="T45" fmla="*/ 1108 h 1511"/>
              <a:gd name="T46" fmla="*/ 1856 w 2100"/>
              <a:gd name="T47" fmla="*/ 974 h 1511"/>
              <a:gd name="T48" fmla="*/ 2074 w 2100"/>
              <a:gd name="T49" fmla="*/ 561 h 1511"/>
              <a:gd name="T50" fmla="*/ 2050 w 2100"/>
              <a:gd name="T51" fmla="*/ 627 h 1511"/>
              <a:gd name="T52" fmla="*/ 1738 w 2100"/>
              <a:gd name="T53" fmla="*/ 1016 h 1511"/>
              <a:gd name="T54" fmla="*/ 1493 w 2100"/>
              <a:gd name="T55" fmla="*/ 1119 h 1511"/>
              <a:gd name="T56" fmla="*/ 1348 w 2100"/>
              <a:gd name="T57" fmla="*/ 1144 h 1511"/>
              <a:gd name="T58" fmla="*/ 1268 w 2100"/>
              <a:gd name="T59" fmla="*/ 1175 h 1511"/>
              <a:gd name="T60" fmla="*/ 1267 w 2100"/>
              <a:gd name="T61" fmla="*/ 1240 h 1511"/>
              <a:gd name="T62" fmla="*/ 1316 w 2100"/>
              <a:gd name="T63" fmla="*/ 1334 h 1511"/>
              <a:gd name="T64" fmla="*/ 1451 w 2100"/>
              <a:gd name="T65" fmla="*/ 1480 h 1511"/>
              <a:gd name="T66" fmla="*/ 1309 w 2100"/>
              <a:gd name="T67" fmla="*/ 1444 h 1511"/>
              <a:gd name="T68" fmla="*/ 1101 w 2100"/>
              <a:gd name="T69" fmla="*/ 1326 h 1511"/>
              <a:gd name="T70" fmla="*/ 1026 w 2100"/>
              <a:gd name="T71" fmla="*/ 1245 h 1511"/>
              <a:gd name="T72" fmla="*/ 999 w 2100"/>
              <a:gd name="T73" fmla="*/ 1213 h 1511"/>
              <a:gd name="T74" fmla="*/ 952 w 2100"/>
              <a:gd name="T75" fmla="*/ 1205 h 1511"/>
              <a:gd name="T76" fmla="*/ 913 w 2100"/>
              <a:gd name="T77" fmla="*/ 1210 h 1511"/>
              <a:gd name="T78" fmla="*/ 901 w 2100"/>
              <a:gd name="T79" fmla="*/ 1188 h 1511"/>
              <a:gd name="T80" fmla="*/ 413 w 2100"/>
              <a:gd name="T81" fmla="*/ 1078 h 1511"/>
              <a:gd name="T82" fmla="*/ 35 w 2100"/>
              <a:gd name="T83" fmla="*/ 674 h 1511"/>
              <a:gd name="T84" fmla="*/ 327 w 2100"/>
              <a:gd name="T85" fmla="*/ 210 h 1511"/>
              <a:gd name="T86" fmla="*/ 820 w 2100"/>
              <a:gd name="T87" fmla="*/ 49 h 1511"/>
              <a:gd name="T88" fmla="*/ 1314 w 2100"/>
              <a:gd name="T89" fmla="*/ 64 h 1511"/>
              <a:gd name="T90" fmla="*/ 1809 w 2100"/>
              <a:gd name="T91" fmla="*/ 242 h 1511"/>
              <a:gd name="T92" fmla="*/ 2050 w 2100"/>
              <a:gd name="T93" fmla="*/ 627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00" h="1511">
                <a:moveTo>
                  <a:pt x="2074" y="561"/>
                </a:moveTo>
                <a:cubicBezTo>
                  <a:pt x="2051" y="406"/>
                  <a:pt x="1927" y="281"/>
                  <a:pt x="1798" y="202"/>
                </a:cubicBezTo>
                <a:cubicBezTo>
                  <a:pt x="1648" y="109"/>
                  <a:pt x="1473" y="61"/>
                  <a:pt x="1300" y="34"/>
                </a:cubicBezTo>
                <a:cubicBezTo>
                  <a:pt x="1140" y="9"/>
                  <a:pt x="973" y="0"/>
                  <a:pt x="812" y="22"/>
                </a:cubicBezTo>
                <a:cubicBezTo>
                  <a:pt x="642" y="45"/>
                  <a:pt x="472" y="95"/>
                  <a:pt x="322" y="180"/>
                </a:cubicBezTo>
                <a:cubicBezTo>
                  <a:pt x="162" y="271"/>
                  <a:pt x="6" y="420"/>
                  <a:pt x="3" y="617"/>
                </a:cubicBezTo>
                <a:cubicBezTo>
                  <a:pt x="0" y="808"/>
                  <a:pt x="146" y="974"/>
                  <a:pt x="307" y="1060"/>
                </a:cubicBezTo>
                <a:cubicBezTo>
                  <a:pt x="463" y="1144"/>
                  <a:pt x="644" y="1183"/>
                  <a:pt x="818" y="1207"/>
                </a:cubicBezTo>
                <a:cubicBezTo>
                  <a:pt x="841" y="1210"/>
                  <a:pt x="864" y="1213"/>
                  <a:pt x="887" y="1215"/>
                </a:cubicBezTo>
                <a:cubicBezTo>
                  <a:pt x="870" y="1218"/>
                  <a:pt x="854" y="1222"/>
                  <a:pt x="837" y="1226"/>
                </a:cubicBezTo>
                <a:cubicBezTo>
                  <a:pt x="820" y="1229"/>
                  <a:pt x="827" y="1256"/>
                  <a:pt x="845" y="1253"/>
                </a:cubicBezTo>
                <a:cubicBezTo>
                  <a:pt x="881" y="1245"/>
                  <a:pt x="918" y="1236"/>
                  <a:pt x="955" y="1233"/>
                </a:cubicBezTo>
                <a:cubicBezTo>
                  <a:pt x="968" y="1232"/>
                  <a:pt x="981" y="1233"/>
                  <a:pt x="989" y="1241"/>
                </a:cubicBezTo>
                <a:cubicBezTo>
                  <a:pt x="1002" y="1254"/>
                  <a:pt x="1012" y="1273"/>
                  <a:pt x="1024" y="1287"/>
                </a:cubicBezTo>
                <a:cubicBezTo>
                  <a:pt x="1049" y="1318"/>
                  <a:pt x="1078" y="1345"/>
                  <a:pt x="1110" y="1369"/>
                </a:cubicBezTo>
                <a:cubicBezTo>
                  <a:pt x="1170" y="1416"/>
                  <a:pt x="1240" y="1450"/>
                  <a:pt x="1312" y="1475"/>
                </a:cubicBezTo>
                <a:cubicBezTo>
                  <a:pt x="1373" y="1496"/>
                  <a:pt x="1438" y="1511"/>
                  <a:pt x="1503" y="1511"/>
                </a:cubicBezTo>
                <a:cubicBezTo>
                  <a:pt x="1517" y="1511"/>
                  <a:pt x="1522" y="1492"/>
                  <a:pt x="1510" y="1485"/>
                </a:cubicBezTo>
                <a:cubicBezTo>
                  <a:pt x="1435" y="1442"/>
                  <a:pt x="1372" y="1372"/>
                  <a:pt x="1327" y="1299"/>
                </a:cubicBezTo>
                <a:cubicBezTo>
                  <a:pt x="1310" y="1272"/>
                  <a:pt x="1292" y="1241"/>
                  <a:pt x="1289" y="1209"/>
                </a:cubicBezTo>
                <a:cubicBezTo>
                  <a:pt x="1286" y="1179"/>
                  <a:pt x="1315" y="1176"/>
                  <a:pt x="1338" y="1174"/>
                </a:cubicBezTo>
                <a:cubicBezTo>
                  <a:pt x="1388" y="1167"/>
                  <a:pt x="1437" y="1162"/>
                  <a:pt x="1486" y="1150"/>
                </a:cubicBezTo>
                <a:cubicBezTo>
                  <a:pt x="1529" y="1139"/>
                  <a:pt x="1571" y="1124"/>
                  <a:pt x="1613" y="1108"/>
                </a:cubicBezTo>
                <a:cubicBezTo>
                  <a:pt x="1699" y="1073"/>
                  <a:pt x="1781" y="1029"/>
                  <a:pt x="1856" y="974"/>
                </a:cubicBezTo>
                <a:cubicBezTo>
                  <a:pt x="1985" y="877"/>
                  <a:pt x="2100" y="732"/>
                  <a:pt x="2074" y="561"/>
                </a:cubicBezTo>
                <a:close/>
                <a:moveTo>
                  <a:pt x="2050" y="627"/>
                </a:moveTo>
                <a:cubicBezTo>
                  <a:pt x="2043" y="804"/>
                  <a:pt x="1879" y="936"/>
                  <a:pt x="1738" y="1016"/>
                </a:cubicBezTo>
                <a:cubicBezTo>
                  <a:pt x="1661" y="1060"/>
                  <a:pt x="1579" y="1095"/>
                  <a:pt x="1493" y="1119"/>
                </a:cubicBezTo>
                <a:cubicBezTo>
                  <a:pt x="1445" y="1132"/>
                  <a:pt x="1397" y="1139"/>
                  <a:pt x="1348" y="1144"/>
                </a:cubicBezTo>
                <a:cubicBezTo>
                  <a:pt x="1320" y="1147"/>
                  <a:pt x="1286" y="1149"/>
                  <a:pt x="1268" y="1175"/>
                </a:cubicBezTo>
                <a:cubicBezTo>
                  <a:pt x="1255" y="1194"/>
                  <a:pt x="1261" y="1220"/>
                  <a:pt x="1267" y="1240"/>
                </a:cubicBezTo>
                <a:cubicBezTo>
                  <a:pt x="1278" y="1274"/>
                  <a:pt x="1297" y="1305"/>
                  <a:pt x="1316" y="1334"/>
                </a:cubicBezTo>
                <a:cubicBezTo>
                  <a:pt x="1353" y="1388"/>
                  <a:pt x="1398" y="1440"/>
                  <a:pt x="1451" y="1480"/>
                </a:cubicBezTo>
                <a:cubicBezTo>
                  <a:pt x="1403" y="1474"/>
                  <a:pt x="1355" y="1461"/>
                  <a:pt x="1309" y="1444"/>
                </a:cubicBezTo>
                <a:cubicBezTo>
                  <a:pt x="1234" y="1417"/>
                  <a:pt x="1162" y="1378"/>
                  <a:pt x="1101" y="1326"/>
                </a:cubicBezTo>
                <a:cubicBezTo>
                  <a:pt x="1073" y="1302"/>
                  <a:pt x="1047" y="1275"/>
                  <a:pt x="1026" y="1245"/>
                </a:cubicBezTo>
                <a:cubicBezTo>
                  <a:pt x="1018" y="1233"/>
                  <a:pt x="1011" y="1221"/>
                  <a:pt x="999" y="1213"/>
                </a:cubicBezTo>
                <a:cubicBezTo>
                  <a:pt x="986" y="1204"/>
                  <a:pt x="967" y="1204"/>
                  <a:pt x="952" y="1205"/>
                </a:cubicBezTo>
                <a:cubicBezTo>
                  <a:pt x="939" y="1206"/>
                  <a:pt x="926" y="1208"/>
                  <a:pt x="913" y="1210"/>
                </a:cubicBezTo>
                <a:cubicBezTo>
                  <a:pt x="917" y="1202"/>
                  <a:pt x="913" y="1190"/>
                  <a:pt x="901" y="1188"/>
                </a:cubicBezTo>
                <a:cubicBezTo>
                  <a:pt x="736" y="1173"/>
                  <a:pt x="568" y="1139"/>
                  <a:pt x="413" y="1078"/>
                </a:cubicBezTo>
                <a:cubicBezTo>
                  <a:pt x="236" y="1008"/>
                  <a:pt x="69" y="870"/>
                  <a:pt x="35" y="674"/>
                </a:cubicBezTo>
                <a:cubicBezTo>
                  <a:pt x="0" y="468"/>
                  <a:pt x="165" y="305"/>
                  <a:pt x="327" y="210"/>
                </a:cubicBezTo>
                <a:cubicBezTo>
                  <a:pt x="476" y="122"/>
                  <a:pt x="649" y="71"/>
                  <a:pt x="820" y="49"/>
                </a:cubicBezTo>
                <a:cubicBezTo>
                  <a:pt x="983" y="27"/>
                  <a:pt x="1153" y="38"/>
                  <a:pt x="1314" y="64"/>
                </a:cubicBezTo>
                <a:cubicBezTo>
                  <a:pt x="1487" y="93"/>
                  <a:pt x="1662" y="145"/>
                  <a:pt x="1809" y="242"/>
                </a:cubicBezTo>
                <a:cubicBezTo>
                  <a:pt x="1936" y="325"/>
                  <a:pt x="2057" y="466"/>
                  <a:pt x="2050" y="6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lightbulb"/>
          <p:cNvGrpSpPr>
            <a:grpSpLocks noChangeAspect="1"/>
          </p:cNvGrpSpPr>
          <p:nvPr/>
        </p:nvGrpSpPr>
        <p:grpSpPr bwMode="auto">
          <a:xfrm>
            <a:off x="7136566" y="3646465"/>
            <a:ext cx="2652758" cy="2911392"/>
            <a:chOff x="1577" y="540"/>
            <a:chExt cx="2277" cy="2499"/>
          </a:xfrm>
        </p:grpSpPr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 rot="21090569">
            <a:off x="1685695" y="1060491"/>
            <a:ext cx="7448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“Employees </a:t>
            </a:r>
            <a:r>
              <a:rPr lang="en-US" sz="4400" dirty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who exercise their strengths on a daily basis are 8% more productive and 6x more likely to be engaged</a:t>
            </a:r>
            <a:r>
              <a:rPr lang="en-US" sz="4400" dirty="0" smtClean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.” </a:t>
            </a:r>
            <a:endParaRPr lang="en-US" sz="4400" dirty="0">
              <a:solidFill>
                <a:schemeClr val="accent3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245" y="6336254"/>
            <a:ext cx="53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Gallup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46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_top_body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01" y="404972"/>
            <a:ext cx="4242174" cy="6076743"/>
          </a:xfrm>
          <a:prstGeom prst="rect">
            <a:avLst/>
          </a:prstGeom>
        </p:spPr>
      </p:pic>
      <p:grpSp>
        <p:nvGrpSpPr>
          <p:cNvPr id="25" name="lightbulb"/>
          <p:cNvGrpSpPr>
            <a:grpSpLocks noChangeAspect="1"/>
          </p:cNvGrpSpPr>
          <p:nvPr/>
        </p:nvGrpSpPr>
        <p:grpSpPr bwMode="auto">
          <a:xfrm>
            <a:off x="9188995" y="1605306"/>
            <a:ext cx="2780752" cy="3051865"/>
            <a:chOff x="1577" y="540"/>
            <a:chExt cx="2277" cy="2499"/>
          </a:xfrm>
        </p:grpSpPr>
        <p:sp>
          <p:nvSpPr>
            <p:cNvPr id="2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lightbulb"/>
          <p:cNvGrpSpPr>
            <a:grpSpLocks noChangeAspect="1"/>
          </p:cNvGrpSpPr>
          <p:nvPr/>
        </p:nvGrpSpPr>
        <p:grpSpPr bwMode="auto">
          <a:xfrm>
            <a:off x="1047796" y="1108681"/>
            <a:ext cx="992996" cy="1089810"/>
            <a:chOff x="1577" y="540"/>
            <a:chExt cx="2277" cy="2499"/>
          </a:xfrm>
        </p:grpSpPr>
        <p:sp>
          <p:nvSpPr>
            <p:cNvPr id="3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0" name="lightbulb"/>
          <p:cNvGrpSpPr>
            <a:grpSpLocks noChangeAspect="1"/>
          </p:cNvGrpSpPr>
          <p:nvPr/>
        </p:nvGrpSpPr>
        <p:grpSpPr bwMode="auto">
          <a:xfrm rot="20910159">
            <a:off x="162813" y="2032402"/>
            <a:ext cx="992996" cy="1089810"/>
            <a:chOff x="1577" y="540"/>
            <a:chExt cx="2277" cy="2499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5" name="lightbulb"/>
          <p:cNvGrpSpPr>
            <a:grpSpLocks noChangeAspect="1"/>
          </p:cNvGrpSpPr>
          <p:nvPr/>
        </p:nvGrpSpPr>
        <p:grpSpPr bwMode="auto">
          <a:xfrm rot="915098">
            <a:off x="1011479" y="2818509"/>
            <a:ext cx="992996" cy="1089810"/>
            <a:chOff x="1577" y="540"/>
            <a:chExt cx="2277" cy="2499"/>
          </a:xfrm>
        </p:grpSpPr>
        <p:sp>
          <p:nvSpPr>
            <p:cNvPr id="46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1" name="lightbulb"/>
          <p:cNvGrpSpPr>
            <a:grpSpLocks noChangeAspect="1"/>
          </p:cNvGrpSpPr>
          <p:nvPr/>
        </p:nvGrpSpPr>
        <p:grpSpPr bwMode="auto">
          <a:xfrm rot="20428983">
            <a:off x="130193" y="3178959"/>
            <a:ext cx="992996" cy="1089810"/>
            <a:chOff x="1577" y="540"/>
            <a:chExt cx="2277" cy="2499"/>
          </a:xfrm>
        </p:grpSpPr>
        <p:sp>
          <p:nvSpPr>
            <p:cNvPr id="5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6" name="lightbulb"/>
          <p:cNvGrpSpPr>
            <a:grpSpLocks noChangeAspect="1"/>
          </p:cNvGrpSpPr>
          <p:nvPr/>
        </p:nvGrpSpPr>
        <p:grpSpPr bwMode="auto">
          <a:xfrm rot="1023401">
            <a:off x="1845606" y="3416546"/>
            <a:ext cx="992996" cy="1089810"/>
            <a:chOff x="1577" y="540"/>
            <a:chExt cx="2277" cy="2499"/>
          </a:xfrm>
        </p:grpSpPr>
        <p:sp>
          <p:nvSpPr>
            <p:cNvPr id="57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9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1" name="lightbulb"/>
          <p:cNvGrpSpPr>
            <a:grpSpLocks noChangeAspect="1"/>
          </p:cNvGrpSpPr>
          <p:nvPr/>
        </p:nvGrpSpPr>
        <p:grpSpPr bwMode="auto">
          <a:xfrm>
            <a:off x="1813804" y="2136541"/>
            <a:ext cx="992996" cy="1089810"/>
            <a:chOff x="1577" y="540"/>
            <a:chExt cx="2277" cy="2499"/>
          </a:xfrm>
        </p:grpSpPr>
        <p:sp>
          <p:nvSpPr>
            <p:cNvPr id="62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66" name="hand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8692">
            <a:off x="7124420" y="4013672"/>
            <a:ext cx="2229662" cy="2837753"/>
          </a:xfrm>
          <a:prstGeom prst="rect">
            <a:avLst/>
          </a:prstGeom>
        </p:spPr>
      </p:pic>
      <p:sp>
        <p:nvSpPr>
          <p:cNvPr id="68" name="arrow"/>
          <p:cNvSpPr>
            <a:spLocks noEditPoints="1"/>
          </p:cNvSpPr>
          <p:nvPr/>
        </p:nvSpPr>
        <p:spPr bwMode="auto">
          <a:xfrm>
            <a:off x="2994864" y="3474080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arrow"/>
          <p:cNvSpPr>
            <a:spLocks noEditPoints="1"/>
          </p:cNvSpPr>
          <p:nvPr/>
        </p:nvSpPr>
        <p:spPr bwMode="auto">
          <a:xfrm>
            <a:off x="8348237" y="3353269"/>
            <a:ext cx="1220642" cy="642900"/>
          </a:xfrm>
          <a:custGeom>
            <a:avLst/>
            <a:gdLst>
              <a:gd name="T0" fmla="*/ 435 w 506"/>
              <a:gd name="T1" fmla="*/ 95 h 266"/>
              <a:gd name="T2" fmla="*/ 322 w 506"/>
              <a:gd name="T3" fmla="*/ 37 h 266"/>
              <a:gd name="T4" fmla="*/ 226 w 506"/>
              <a:gd name="T5" fmla="*/ 26 h 266"/>
              <a:gd name="T6" fmla="*/ 245 w 506"/>
              <a:gd name="T7" fmla="*/ 82 h 266"/>
              <a:gd name="T8" fmla="*/ 245 w 506"/>
              <a:gd name="T9" fmla="*/ 95 h 266"/>
              <a:gd name="T10" fmla="*/ 232 w 506"/>
              <a:gd name="T11" fmla="*/ 97 h 266"/>
              <a:gd name="T12" fmla="*/ 35 w 506"/>
              <a:gd name="T13" fmla="*/ 88 h 266"/>
              <a:gd name="T14" fmla="*/ 21 w 506"/>
              <a:gd name="T15" fmla="*/ 97 h 266"/>
              <a:gd name="T16" fmla="*/ 7 w 506"/>
              <a:gd name="T17" fmla="*/ 120 h 266"/>
              <a:gd name="T18" fmla="*/ 5 w 506"/>
              <a:gd name="T19" fmla="*/ 172 h 266"/>
              <a:gd name="T20" fmla="*/ 32 w 506"/>
              <a:gd name="T21" fmla="*/ 199 h 266"/>
              <a:gd name="T22" fmla="*/ 113 w 506"/>
              <a:gd name="T23" fmla="*/ 195 h 266"/>
              <a:gd name="T24" fmla="*/ 220 w 506"/>
              <a:gd name="T25" fmla="*/ 190 h 266"/>
              <a:gd name="T26" fmla="*/ 252 w 506"/>
              <a:gd name="T27" fmla="*/ 191 h 266"/>
              <a:gd name="T28" fmla="*/ 254 w 506"/>
              <a:gd name="T29" fmla="*/ 201 h 266"/>
              <a:gd name="T30" fmla="*/ 247 w 506"/>
              <a:gd name="T31" fmla="*/ 240 h 266"/>
              <a:gd name="T32" fmla="*/ 280 w 506"/>
              <a:gd name="T33" fmla="*/ 265 h 266"/>
              <a:gd name="T34" fmla="*/ 346 w 506"/>
              <a:gd name="T35" fmla="*/ 238 h 266"/>
              <a:gd name="T36" fmla="*/ 415 w 506"/>
              <a:gd name="T37" fmla="*/ 202 h 266"/>
              <a:gd name="T38" fmla="*/ 459 w 506"/>
              <a:gd name="T39" fmla="*/ 184 h 266"/>
              <a:gd name="T40" fmla="*/ 488 w 506"/>
              <a:gd name="T41" fmla="*/ 167 h 266"/>
              <a:gd name="T42" fmla="*/ 435 w 506"/>
              <a:gd name="T43" fmla="*/ 95 h 266"/>
              <a:gd name="T44" fmla="*/ 451 w 506"/>
              <a:gd name="T45" fmla="*/ 155 h 266"/>
              <a:gd name="T46" fmla="*/ 430 w 506"/>
              <a:gd name="T47" fmla="*/ 163 h 266"/>
              <a:gd name="T48" fmla="*/ 356 w 506"/>
              <a:gd name="T49" fmla="*/ 197 h 266"/>
              <a:gd name="T50" fmla="*/ 291 w 506"/>
              <a:gd name="T51" fmla="*/ 232 h 266"/>
              <a:gd name="T52" fmla="*/ 275 w 506"/>
              <a:gd name="T53" fmla="*/ 236 h 266"/>
              <a:gd name="T54" fmla="*/ 280 w 506"/>
              <a:gd name="T55" fmla="*/ 221 h 266"/>
              <a:gd name="T56" fmla="*/ 284 w 506"/>
              <a:gd name="T57" fmla="*/ 190 h 266"/>
              <a:gd name="T58" fmla="*/ 234 w 506"/>
              <a:gd name="T59" fmla="*/ 160 h 266"/>
              <a:gd name="T60" fmla="*/ 135 w 506"/>
              <a:gd name="T61" fmla="*/ 163 h 266"/>
              <a:gd name="T62" fmla="*/ 44 w 506"/>
              <a:gd name="T63" fmla="*/ 169 h 266"/>
              <a:gd name="T64" fmla="*/ 38 w 506"/>
              <a:gd name="T65" fmla="*/ 169 h 266"/>
              <a:gd name="T66" fmla="*/ 38 w 506"/>
              <a:gd name="T67" fmla="*/ 169 h 266"/>
              <a:gd name="T68" fmla="*/ 42 w 506"/>
              <a:gd name="T69" fmla="*/ 156 h 266"/>
              <a:gd name="T70" fmla="*/ 39 w 506"/>
              <a:gd name="T71" fmla="*/ 119 h 266"/>
              <a:gd name="T72" fmla="*/ 203 w 506"/>
              <a:gd name="T73" fmla="*/ 128 h 266"/>
              <a:gd name="T74" fmla="*/ 266 w 506"/>
              <a:gd name="T75" fmla="*/ 119 h 266"/>
              <a:gd name="T76" fmla="*/ 263 w 506"/>
              <a:gd name="T77" fmla="*/ 48 h 266"/>
              <a:gd name="T78" fmla="*/ 284 w 506"/>
              <a:gd name="T79" fmla="*/ 55 h 266"/>
              <a:gd name="T80" fmla="*/ 338 w 506"/>
              <a:gd name="T81" fmla="*/ 77 h 266"/>
              <a:gd name="T82" fmla="*/ 442 w 506"/>
              <a:gd name="T83" fmla="*/ 137 h 266"/>
              <a:gd name="T84" fmla="*/ 458 w 506"/>
              <a:gd name="T85" fmla="*/ 151 h 266"/>
              <a:gd name="T86" fmla="*/ 451 w 506"/>
              <a:gd name="T87" fmla="*/ 15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06" h="266">
                <a:moveTo>
                  <a:pt x="435" y="95"/>
                </a:moveTo>
                <a:cubicBezTo>
                  <a:pt x="399" y="72"/>
                  <a:pt x="361" y="53"/>
                  <a:pt x="322" y="37"/>
                </a:cubicBezTo>
                <a:cubicBezTo>
                  <a:pt x="303" y="30"/>
                  <a:pt x="241" y="0"/>
                  <a:pt x="226" y="26"/>
                </a:cubicBezTo>
                <a:cubicBezTo>
                  <a:pt x="217" y="42"/>
                  <a:pt x="240" y="67"/>
                  <a:pt x="245" y="82"/>
                </a:cubicBezTo>
                <a:cubicBezTo>
                  <a:pt x="247" y="86"/>
                  <a:pt x="245" y="92"/>
                  <a:pt x="245" y="95"/>
                </a:cubicBezTo>
                <a:cubicBezTo>
                  <a:pt x="241" y="97"/>
                  <a:pt x="236" y="97"/>
                  <a:pt x="232" y="97"/>
                </a:cubicBezTo>
                <a:cubicBezTo>
                  <a:pt x="166" y="103"/>
                  <a:pt x="100" y="89"/>
                  <a:pt x="35" y="88"/>
                </a:cubicBezTo>
                <a:cubicBezTo>
                  <a:pt x="28" y="88"/>
                  <a:pt x="23" y="92"/>
                  <a:pt x="21" y="97"/>
                </a:cubicBezTo>
                <a:cubicBezTo>
                  <a:pt x="11" y="97"/>
                  <a:pt x="0" y="108"/>
                  <a:pt x="7" y="120"/>
                </a:cubicBezTo>
                <a:cubicBezTo>
                  <a:pt x="18" y="140"/>
                  <a:pt x="11" y="152"/>
                  <a:pt x="5" y="172"/>
                </a:cubicBezTo>
                <a:cubicBezTo>
                  <a:pt x="0" y="190"/>
                  <a:pt x="16" y="199"/>
                  <a:pt x="32" y="199"/>
                </a:cubicBezTo>
                <a:cubicBezTo>
                  <a:pt x="59" y="200"/>
                  <a:pt x="86" y="196"/>
                  <a:pt x="113" y="195"/>
                </a:cubicBezTo>
                <a:cubicBezTo>
                  <a:pt x="149" y="192"/>
                  <a:pt x="184" y="190"/>
                  <a:pt x="220" y="190"/>
                </a:cubicBezTo>
                <a:cubicBezTo>
                  <a:pt x="230" y="190"/>
                  <a:pt x="242" y="189"/>
                  <a:pt x="252" y="191"/>
                </a:cubicBezTo>
                <a:cubicBezTo>
                  <a:pt x="259" y="193"/>
                  <a:pt x="255" y="193"/>
                  <a:pt x="254" y="201"/>
                </a:cubicBezTo>
                <a:cubicBezTo>
                  <a:pt x="252" y="214"/>
                  <a:pt x="248" y="226"/>
                  <a:pt x="247" y="240"/>
                </a:cubicBezTo>
                <a:cubicBezTo>
                  <a:pt x="246" y="259"/>
                  <a:pt x="263" y="266"/>
                  <a:pt x="280" y="265"/>
                </a:cubicBezTo>
                <a:cubicBezTo>
                  <a:pt x="303" y="264"/>
                  <a:pt x="326" y="250"/>
                  <a:pt x="346" y="238"/>
                </a:cubicBezTo>
                <a:cubicBezTo>
                  <a:pt x="369" y="225"/>
                  <a:pt x="391" y="212"/>
                  <a:pt x="415" y="202"/>
                </a:cubicBezTo>
                <a:cubicBezTo>
                  <a:pt x="429" y="195"/>
                  <a:pt x="444" y="190"/>
                  <a:pt x="459" y="184"/>
                </a:cubicBezTo>
                <a:cubicBezTo>
                  <a:pt x="468" y="180"/>
                  <a:pt x="482" y="177"/>
                  <a:pt x="488" y="167"/>
                </a:cubicBezTo>
                <a:cubicBezTo>
                  <a:pt x="506" y="137"/>
                  <a:pt x="455" y="109"/>
                  <a:pt x="435" y="95"/>
                </a:cubicBezTo>
                <a:close/>
                <a:moveTo>
                  <a:pt x="451" y="155"/>
                </a:moveTo>
                <a:cubicBezTo>
                  <a:pt x="444" y="158"/>
                  <a:pt x="437" y="160"/>
                  <a:pt x="430" y="163"/>
                </a:cubicBezTo>
                <a:cubicBezTo>
                  <a:pt x="405" y="173"/>
                  <a:pt x="380" y="184"/>
                  <a:pt x="356" y="197"/>
                </a:cubicBezTo>
                <a:cubicBezTo>
                  <a:pt x="334" y="209"/>
                  <a:pt x="314" y="224"/>
                  <a:pt x="291" y="232"/>
                </a:cubicBezTo>
                <a:cubicBezTo>
                  <a:pt x="286" y="234"/>
                  <a:pt x="281" y="235"/>
                  <a:pt x="275" y="236"/>
                </a:cubicBezTo>
                <a:cubicBezTo>
                  <a:pt x="278" y="236"/>
                  <a:pt x="280" y="223"/>
                  <a:pt x="280" y="221"/>
                </a:cubicBezTo>
                <a:cubicBezTo>
                  <a:pt x="283" y="210"/>
                  <a:pt x="285" y="200"/>
                  <a:pt x="284" y="190"/>
                </a:cubicBezTo>
                <a:cubicBezTo>
                  <a:pt x="281" y="162"/>
                  <a:pt x="256" y="161"/>
                  <a:pt x="234" y="160"/>
                </a:cubicBezTo>
                <a:cubicBezTo>
                  <a:pt x="201" y="159"/>
                  <a:pt x="168" y="161"/>
                  <a:pt x="135" y="163"/>
                </a:cubicBezTo>
                <a:cubicBezTo>
                  <a:pt x="105" y="165"/>
                  <a:pt x="75" y="168"/>
                  <a:pt x="44" y="169"/>
                </a:cubicBezTo>
                <a:cubicBezTo>
                  <a:pt x="42" y="169"/>
                  <a:pt x="40" y="169"/>
                  <a:pt x="38" y="169"/>
                </a:cubicBezTo>
                <a:cubicBezTo>
                  <a:pt x="38" y="169"/>
                  <a:pt x="38" y="169"/>
                  <a:pt x="38" y="169"/>
                </a:cubicBezTo>
                <a:cubicBezTo>
                  <a:pt x="39" y="165"/>
                  <a:pt x="41" y="160"/>
                  <a:pt x="42" y="156"/>
                </a:cubicBezTo>
                <a:cubicBezTo>
                  <a:pt x="45" y="143"/>
                  <a:pt x="43" y="130"/>
                  <a:pt x="39" y="119"/>
                </a:cubicBezTo>
                <a:cubicBezTo>
                  <a:pt x="94" y="119"/>
                  <a:pt x="148" y="128"/>
                  <a:pt x="203" y="128"/>
                </a:cubicBezTo>
                <a:cubicBezTo>
                  <a:pt x="222" y="128"/>
                  <a:pt x="249" y="130"/>
                  <a:pt x="266" y="119"/>
                </a:cubicBezTo>
                <a:cubicBezTo>
                  <a:pt x="289" y="104"/>
                  <a:pt x="275" y="72"/>
                  <a:pt x="263" y="48"/>
                </a:cubicBezTo>
                <a:cubicBezTo>
                  <a:pt x="270" y="50"/>
                  <a:pt x="279" y="53"/>
                  <a:pt x="284" y="55"/>
                </a:cubicBezTo>
                <a:cubicBezTo>
                  <a:pt x="303" y="61"/>
                  <a:pt x="321" y="69"/>
                  <a:pt x="338" y="77"/>
                </a:cubicBezTo>
                <a:cubicBezTo>
                  <a:pt x="374" y="94"/>
                  <a:pt x="410" y="113"/>
                  <a:pt x="442" y="137"/>
                </a:cubicBezTo>
                <a:cubicBezTo>
                  <a:pt x="448" y="141"/>
                  <a:pt x="453" y="146"/>
                  <a:pt x="458" y="151"/>
                </a:cubicBezTo>
                <a:cubicBezTo>
                  <a:pt x="462" y="154"/>
                  <a:pt x="456" y="153"/>
                  <a:pt x="451" y="15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2022931" y="1582072"/>
            <a:ext cx="75459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Leveraging</a:t>
            </a:r>
            <a:r>
              <a:rPr lang="en-US" sz="5400" dirty="0">
                <a:solidFill>
                  <a:srgbClr val="FFA602"/>
                </a:solidFill>
                <a:latin typeface="Chewy" panose="02000000000000000000" pitchFamily="2" charset="0"/>
                <a:ea typeface="Chewy" panose="02000000000000000000" pitchFamily="2" charset="0"/>
              </a:rPr>
              <a:t> </a:t>
            </a:r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the</a:t>
            </a:r>
            <a:r>
              <a:rPr lang="en-US" sz="5400" dirty="0">
                <a:solidFill>
                  <a:srgbClr val="FFA602"/>
                </a:solidFill>
                <a:latin typeface="Chewy" panose="02000000000000000000" pitchFamily="2" charset="0"/>
                <a:ea typeface="Chewy" panose="02000000000000000000" pitchFamily="2" charset="0"/>
              </a:rPr>
              <a:t> Key Drivers </a:t>
            </a:r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of </a:t>
            </a:r>
          </a:p>
          <a:p>
            <a:pPr algn="ctr"/>
            <a:r>
              <a:rPr lang="en-US" sz="5400" dirty="0">
                <a:latin typeface="Chewy" panose="02000000000000000000" pitchFamily="2" charset="0"/>
                <a:ea typeface="Chewy" panose="02000000000000000000" pitchFamily="2" charset="0"/>
              </a:rPr>
              <a:t>	Engagement</a:t>
            </a:r>
          </a:p>
        </p:txBody>
      </p:sp>
    </p:spTree>
    <p:extLst>
      <p:ext uri="{BB962C8B-B14F-4D97-AF65-F5344CB8AC3E}">
        <p14:creationId xmlns:p14="http://schemas.microsoft.com/office/powerpoint/2010/main" val="284004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8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9" grpId="0" animBg="1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0">
              <a:schemeClr val="bg1"/>
            </a:gs>
            <a:gs pos="100000">
              <a:srgbClr val="E1E1E1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arrow"/>
          <p:cNvSpPr>
            <a:spLocks/>
          </p:cNvSpPr>
          <p:nvPr/>
        </p:nvSpPr>
        <p:spPr bwMode="auto">
          <a:xfrm>
            <a:off x="1888622" y="2107136"/>
            <a:ext cx="5819435" cy="2882614"/>
          </a:xfrm>
          <a:custGeom>
            <a:avLst/>
            <a:gdLst>
              <a:gd name="T0" fmla="*/ 1187 w 1194"/>
              <a:gd name="T1" fmla="*/ 42 h 673"/>
              <a:gd name="T2" fmla="*/ 1088 w 1194"/>
              <a:gd name="T3" fmla="*/ 2 h 673"/>
              <a:gd name="T4" fmla="*/ 1082 w 1194"/>
              <a:gd name="T5" fmla="*/ 23 h 673"/>
              <a:gd name="T6" fmla="*/ 1143 w 1194"/>
              <a:gd name="T7" fmla="*/ 42 h 673"/>
              <a:gd name="T8" fmla="*/ 634 w 1194"/>
              <a:gd name="T9" fmla="*/ 226 h 673"/>
              <a:gd name="T10" fmla="*/ 400 w 1194"/>
              <a:gd name="T11" fmla="*/ 432 h 673"/>
              <a:gd name="T12" fmla="*/ 94 w 1194"/>
              <a:gd name="T13" fmla="*/ 613 h 673"/>
              <a:gd name="T14" fmla="*/ 13 w 1194"/>
              <a:gd name="T15" fmla="*/ 647 h 673"/>
              <a:gd name="T16" fmla="*/ 19 w 1194"/>
              <a:gd name="T17" fmla="*/ 668 h 673"/>
              <a:gd name="T18" fmla="*/ 311 w 1194"/>
              <a:gd name="T19" fmla="*/ 520 h 673"/>
              <a:gd name="T20" fmla="*/ 578 w 1194"/>
              <a:gd name="T21" fmla="*/ 307 h 673"/>
              <a:gd name="T22" fmla="*/ 681 w 1194"/>
              <a:gd name="T23" fmla="*/ 216 h 673"/>
              <a:gd name="T24" fmla="*/ 821 w 1194"/>
              <a:gd name="T25" fmla="*/ 136 h 673"/>
              <a:gd name="T26" fmla="*/ 1126 w 1194"/>
              <a:gd name="T27" fmla="*/ 65 h 673"/>
              <a:gd name="T28" fmla="*/ 1157 w 1194"/>
              <a:gd name="T29" fmla="*/ 63 h 673"/>
              <a:gd name="T30" fmla="*/ 1106 w 1194"/>
              <a:gd name="T31" fmla="*/ 114 h 673"/>
              <a:gd name="T32" fmla="*/ 1118 w 1194"/>
              <a:gd name="T33" fmla="*/ 125 h 673"/>
              <a:gd name="T34" fmla="*/ 1188 w 1194"/>
              <a:gd name="T35" fmla="*/ 62 h 673"/>
              <a:gd name="T36" fmla="*/ 1192 w 1194"/>
              <a:gd name="T37" fmla="*/ 55 h 673"/>
              <a:gd name="T38" fmla="*/ 1187 w 1194"/>
              <a:gd name="T39" fmla="*/ 4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4" h="673">
                <a:moveTo>
                  <a:pt x="1187" y="42"/>
                </a:moveTo>
                <a:cubicBezTo>
                  <a:pt x="1157" y="23"/>
                  <a:pt x="1124" y="7"/>
                  <a:pt x="1088" y="2"/>
                </a:cubicBezTo>
                <a:cubicBezTo>
                  <a:pt x="1075" y="0"/>
                  <a:pt x="1069" y="21"/>
                  <a:pt x="1082" y="23"/>
                </a:cubicBezTo>
                <a:cubicBezTo>
                  <a:pt x="1104" y="26"/>
                  <a:pt x="1124" y="33"/>
                  <a:pt x="1143" y="42"/>
                </a:cubicBezTo>
                <a:cubicBezTo>
                  <a:pt x="960" y="55"/>
                  <a:pt x="777" y="105"/>
                  <a:pt x="634" y="226"/>
                </a:cubicBezTo>
                <a:cubicBezTo>
                  <a:pt x="555" y="294"/>
                  <a:pt x="485" y="370"/>
                  <a:pt x="400" y="432"/>
                </a:cubicBezTo>
                <a:cubicBezTo>
                  <a:pt x="305" y="503"/>
                  <a:pt x="202" y="564"/>
                  <a:pt x="94" y="613"/>
                </a:cubicBezTo>
                <a:cubicBezTo>
                  <a:pt x="67" y="625"/>
                  <a:pt x="40" y="637"/>
                  <a:pt x="13" y="647"/>
                </a:cubicBezTo>
                <a:cubicBezTo>
                  <a:pt x="0" y="652"/>
                  <a:pt x="6" y="673"/>
                  <a:pt x="19" y="668"/>
                </a:cubicBezTo>
                <a:cubicBezTo>
                  <a:pt x="121" y="629"/>
                  <a:pt x="218" y="578"/>
                  <a:pt x="311" y="520"/>
                </a:cubicBezTo>
                <a:cubicBezTo>
                  <a:pt x="408" y="459"/>
                  <a:pt x="495" y="387"/>
                  <a:pt x="578" y="307"/>
                </a:cubicBezTo>
                <a:cubicBezTo>
                  <a:pt x="611" y="276"/>
                  <a:pt x="644" y="244"/>
                  <a:pt x="681" y="216"/>
                </a:cubicBezTo>
                <a:cubicBezTo>
                  <a:pt x="724" y="183"/>
                  <a:pt x="772" y="158"/>
                  <a:pt x="821" y="136"/>
                </a:cubicBezTo>
                <a:cubicBezTo>
                  <a:pt x="917" y="94"/>
                  <a:pt x="1022" y="73"/>
                  <a:pt x="1126" y="65"/>
                </a:cubicBezTo>
                <a:cubicBezTo>
                  <a:pt x="1136" y="64"/>
                  <a:pt x="1147" y="63"/>
                  <a:pt x="1157" y="63"/>
                </a:cubicBezTo>
                <a:cubicBezTo>
                  <a:pt x="1138" y="78"/>
                  <a:pt x="1122" y="94"/>
                  <a:pt x="1106" y="114"/>
                </a:cubicBezTo>
                <a:cubicBezTo>
                  <a:pt x="1099" y="122"/>
                  <a:pt x="1111" y="134"/>
                  <a:pt x="1118" y="125"/>
                </a:cubicBezTo>
                <a:cubicBezTo>
                  <a:pt x="1139" y="100"/>
                  <a:pt x="1160" y="79"/>
                  <a:pt x="1188" y="62"/>
                </a:cubicBezTo>
                <a:cubicBezTo>
                  <a:pt x="1191" y="60"/>
                  <a:pt x="1192" y="57"/>
                  <a:pt x="1192" y="55"/>
                </a:cubicBezTo>
                <a:cubicBezTo>
                  <a:pt x="1194" y="50"/>
                  <a:pt x="1192" y="45"/>
                  <a:pt x="1187" y="4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curve arrow"/>
          <p:cNvSpPr>
            <a:spLocks/>
          </p:cNvSpPr>
          <p:nvPr/>
        </p:nvSpPr>
        <p:spPr bwMode="auto">
          <a:xfrm>
            <a:off x="1870244" y="1230201"/>
            <a:ext cx="5633727" cy="3557588"/>
          </a:xfrm>
          <a:custGeom>
            <a:avLst/>
            <a:gdLst>
              <a:gd name="T0" fmla="*/ 1165 w 1171"/>
              <a:gd name="T1" fmla="*/ 42 h 761"/>
              <a:gd name="T2" fmla="*/ 1066 w 1171"/>
              <a:gd name="T3" fmla="*/ 2 h 761"/>
              <a:gd name="T4" fmla="*/ 1060 w 1171"/>
              <a:gd name="T5" fmla="*/ 23 h 761"/>
              <a:gd name="T6" fmla="*/ 1119 w 1171"/>
              <a:gd name="T7" fmla="*/ 41 h 761"/>
              <a:gd name="T8" fmla="*/ 913 w 1171"/>
              <a:gd name="T9" fmla="*/ 63 h 761"/>
              <a:gd name="T10" fmla="*/ 647 w 1171"/>
              <a:gd name="T11" fmla="*/ 156 h 761"/>
              <a:gd name="T12" fmla="*/ 150 w 1171"/>
              <a:gd name="T13" fmla="*/ 524 h 761"/>
              <a:gd name="T14" fmla="*/ 7 w 1171"/>
              <a:gd name="T15" fmla="*/ 738 h 761"/>
              <a:gd name="T16" fmla="*/ 26 w 1171"/>
              <a:gd name="T17" fmla="*/ 749 h 761"/>
              <a:gd name="T18" fmla="*/ 162 w 1171"/>
              <a:gd name="T19" fmla="*/ 543 h 761"/>
              <a:gd name="T20" fmla="*/ 359 w 1171"/>
              <a:gd name="T21" fmla="*/ 348 h 761"/>
              <a:gd name="T22" fmla="*/ 664 w 1171"/>
              <a:gd name="T23" fmla="*/ 172 h 761"/>
              <a:gd name="T24" fmla="*/ 933 w 1171"/>
              <a:gd name="T25" fmla="*/ 81 h 761"/>
              <a:gd name="T26" fmla="*/ 1127 w 1171"/>
              <a:gd name="T27" fmla="*/ 62 h 761"/>
              <a:gd name="T28" fmla="*/ 1078 w 1171"/>
              <a:gd name="T29" fmla="*/ 99 h 761"/>
              <a:gd name="T30" fmla="*/ 1090 w 1171"/>
              <a:gd name="T31" fmla="*/ 111 h 761"/>
              <a:gd name="T32" fmla="*/ 1166 w 1171"/>
              <a:gd name="T33" fmla="*/ 60 h 761"/>
              <a:gd name="T34" fmla="*/ 1170 w 1171"/>
              <a:gd name="T35" fmla="*/ 55 h 761"/>
              <a:gd name="T36" fmla="*/ 1165 w 1171"/>
              <a:gd name="T37" fmla="*/ 42 h 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71" h="761">
                <a:moveTo>
                  <a:pt x="1165" y="42"/>
                </a:moveTo>
                <a:cubicBezTo>
                  <a:pt x="1135" y="23"/>
                  <a:pt x="1102" y="7"/>
                  <a:pt x="1066" y="2"/>
                </a:cubicBezTo>
                <a:cubicBezTo>
                  <a:pt x="1052" y="0"/>
                  <a:pt x="1047" y="21"/>
                  <a:pt x="1060" y="23"/>
                </a:cubicBezTo>
                <a:cubicBezTo>
                  <a:pt x="1081" y="26"/>
                  <a:pt x="1100" y="32"/>
                  <a:pt x="1119" y="41"/>
                </a:cubicBezTo>
                <a:cubicBezTo>
                  <a:pt x="1050" y="43"/>
                  <a:pt x="981" y="49"/>
                  <a:pt x="913" y="63"/>
                </a:cubicBezTo>
                <a:cubicBezTo>
                  <a:pt x="821" y="82"/>
                  <a:pt x="732" y="117"/>
                  <a:pt x="647" y="156"/>
                </a:cubicBezTo>
                <a:cubicBezTo>
                  <a:pt x="456" y="244"/>
                  <a:pt x="281" y="358"/>
                  <a:pt x="150" y="524"/>
                </a:cubicBezTo>
                <a:cubicBezTo>
                  <a:pt x="97" y="592"/>
                  <a:pt x="52" y="665"/>
                  <a:pt x="7" y="738"/>
                </a:cubicBezTo>
                <a:cubicBezTo>
                  <a:pt x="0" y="750"/>
                  <a:pt x="19" y="761"/>
                  <a:pt x="26" y="749"/>
                </a:cubicBezTo>
                <a:cubicBezTo>
                  <a:pt x="69" y="679"/>
                  <a:pt x="112" y="609"/>
                  <a:pt x="162" y="543"/>
                </a:cubicBezTo>
                <a:cubicBezTo>
                  <a:pt x="219" y="470"/>
                  <a:pt x="286" y="404"/>
                  <a:pt x="359" y="348"/>
                </a:cubicBezTo>
                <a:cubicBezTo>
                  <a:pt x="453" y="277"/>
                  <a:pt x="557" y="221"/>
                  <a:pt x="664" y="172"/>
                </a:cubicBezTo>
                <a:cubicBezTo>
                  <a:pt x="750" y="132"/>
                  <a:pt x="840" y="100"/>
                  <a:pt x="933" y="81"/>
                </a:cubicBezTo>
                <a:cubicBezTo>
                  <a:pt x="997" y="69"/>
                  <a:pt x="1062" y="64"/>
                  <a:pt x="1127" y="62"/>
                </a:cubicBezTo>
                <a:cubicBezTo>
                  <a:pt x="1109" y="72"/>
                  <a:pt x="1092" y="82"/>
                  <a:pt x="1078" y="99"/>
                </a:cubicBezTo>
                <a:cubicBezTo>
                  <a:pt x="1071" y="107"/>
                  <a:pt x="1083" y="119"/>
                  <a:pt x="1090" y="111"/>
                </a:cubicBezTo>
                <a:cubicBezTo>
                  <a:pt x="1111" y="85"/>
                  <a:pt x="1139" y="77"/>
                  <a:pt x="1166" y="60"/>
                </a:cubicBezTo>
                <a:cubicBezTo>
                  <a:pt x="1168" y="59"/>
                  <a:pt x="1169" y="57"/>
                  <a:pt x="1170" y="55"/>
                </a:cubicBezTo>
                <a:cubicBezTo>
                  <a:pt x="1171" y="50"/>
                  <a:pt x="1170" y="45"/>
                  <a:pt x="1165" y="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tep arrow"/>
          <p:cNvSpPr>
            <a:spLocks/>
          </p:cNvSpPr>
          <p:nvPr/>
        </p:nvSpPr>
        <p:spPr bwMode="auto">
          <a:xfrm>
            <a:off x="1983441" y="2987238"/>
            <a:ext cx="6062127" cy="2541610"/>
          </a:xfrm>
          <a:custGeom>
            <a:avLst/>
            <a:gdLst>
              <a:gd name="T0" fmla="*/ 1200 w 1204"/>
              <a:gd name="T1" fmla="*/ 27 h 572"/>
              <a:gd name="T2" fmla="*/ 1193 w 1204"/>
              <a:gd name="T3" fmla="*/ 19 h 572"/>
              <a:gd name="T4" fmla="*/ 1087 w 1204"/>
              <a:gd name="T5" fmla="*/ 3 h 572"/>
              <a:gd name="T6" fmla="*/ 1087 w 1204"/>
              <a:gd name="T7" fmla="*/ 25 h 572"/>
              <a:gd name="T8" fmla="*/ 1164 w 1204"/>
              <a:gd name="T9" fmla="*/ 33 h 572"/>
              <a:gd name="T10" fmla="*/ 988 w 1204"/>
              <a:gd name="T11" fmla="*/ 139 h 572"/>
              <a:gd name="T12" fmla="*/ 867 w 1204"/>
              <a:gd name="T13" fmla="*/ 40 h 572"/>
              <a:gd name="T14" fmla="*/ 850 w 1204"/>
              <a:gd name="T15" fmla="*/ 42 h 572"/>
              <a:gd name="T16" fmla="*/ 674 w 1204"/>
              <a:gd name="T17" fmla="*/ 262 h 572"/>
              <a:gd name="T18" fmla="*/ 578 w 1204"/>
              <a:gd name="T19" fmla="*/ 191 h 572"/>
              <a:gd name="T20" fmla="*/ 561 w 1204"/>
              <a:gd name="T21" fmla="*/ 194 h 572"/>
              <a:gd name="T22" fmla="*/ 404 w 1204"/>
              <a:gd name="T23" fmla="*/ 456 h 572"/>
              <a:gd name="T24" fmla="*/ 328 w 1204"/>
              <a:gd name="T25" fmla="*/ 371 h 572"/>
              <a:gd name="T26" fmla="*/ 313 w 1204"/>
              <a:gd name="T27" fmla="*/ 371 h 572"/>
              <a:gd name="T28" fmla="*/ 12 w 1204"/>
              <a:gd name="T29" fmla="*/ 546 h 572"/>
              <a:gd name="T30" fmla="*/ 18 w 1204"/>
              <a:gd name="T31" fmla="*/ 567 h 572"/>
              <a:gd name="T32" fmla="*/ 320 w 1204"/>
              <a:gd name="T33" fmla="*/ 394 h 572"/>
              <a:gd name="T34" fmla="*/ 398 w 1204"/>
              <a:gd name="T35" fmla="*/ 482 h 572"/>
              <a:gd name="T36" fmla="*/ 415 w 1204"/>
              <a:gd name="T37" fmla="*/ 480 h 572"/>
              <a:gd name="T38" fmla="*/ 573 w 1204"/>
              <a:gd name="T39" fmla="*/ 215 h 572"/>
              <a:gd name="T40" fmla="*/ 670 w 1204"/>
              <a:gd name="T41" fmla="*/ 286 h 572"/>
              <a:gd name="T42" fmla="*/ 684 w 1204"/>
              <a:gd name="T43" fmla="*/ 285 h 572"/>
              <a:gd name="T44" fmla="*/ 861 w 1204"/>
              <a:gd name="T45" fmla="*/ 63 h 572"/>
              <a:gd name="T46" fmla="*/ 979 w 1204"/>
              <a:gd name="T47" fmla="*/ 160 h 572"/>
              <a:gd name="T48" fmla="*/ 992 w 1204"/>
              <a:gd name="T49" fmla="*/ 162 h 572"/>
              <a:gd name="T50" fmla="*/ 1163 w 1204"/>
              <a:gd name="T51" fmla="*/ 59 h 572"/>
              <a:gd name="T52" fmla="*/ 1134 w 1204"/>
              <a:gd name="T53" fmla="*/ 114 h 572"/>
              <a:gd name="T54" fmla="*/ 1149 w 1204"/>
              <a:gd name="T55" fmla="*/ 122 h 572"/>
              <a:gd name="T56" fmla="*/ 1200 w 1204"/>
              <a:gd name="T57" fmla="*/ 39 h 572"/>
              <a:gd name="T58" fmla="*/ 1200 w 1204"/>
              <a:gd name="T59" fmla="*/ 27 h 572"/>
              <a:gd name="connsiteX0" fmla="*/ 9921 w 9942"/>
              <a:gd name="connsiteY0" fmla="*/ 431 h 9957"/>
              <a:gd name="connsiteX1" fmla="*/ 9863 w 9942"/>
              <a:gd name="connsiteY1" fmla="*/ 291 h 9957"/>
              <a:gd name="connsiteX2" fmla="*/ 8982 w 9942"/>
              <a:gd name="connsiteY2" fmla="*/ 11 h 9957"/>
              <a:gd name="connsiteX3" fmla="*/ 8982 w 9942"/>
              <a:gd name="connsiteY3" fmla="*/ 396 h 9957"/>
              <a:gd name="connsiteX4" fmla="*/ 9622 w 9942"/>
              <a:gd name="connsiteY4" fmla="*/ 536 h 9957"/>
              <a:gd name="connsiteX5" fmla="*/ 8160 w 9942"/>
              <a:gd name="connsiteY5" fmla="*/ 2389 h 9957"/>
              <a:gd name="connsiteX6" fmla="*/ 7155 w 9942"/>
              <a:gd name="connsiteY6" fmla="*/ 658 h 9957"/>
              <a:gd name="connsiteX7" fmla="*/ 7014 w 9942"/>
              <a:gd name="connsiteY7" fmla="*/ 693 h 9957"/>
              <a:gd name="connsiteX8" fmla="*/ 5552 w 9942"/>
              <a:gd name="connsiteY8" fmla="*/ 4539 h 9957"/>
              <a:gd name="connsiteX9" fmla="*/ 4755 w 9942"/>
              <a:gd name="connsiteY9" fmla="*/ 3298 h 9957"/>
              <a:gd name="connsiteX10" fmla="*/ 4613 w 9942"/>
              <a:gd name="connsiteY10" fmla="*/ 3351 h 9957"/>
              <a:gd name="connsiteX11" fmla="*/ 3309 w 9942"/>
              <a:gd name="connsiteY11" fmla="*/ 7931 h 9957"/>
              <a:gd name="connsiteX12" fmla="*/ 2678 w 9942"/>
              <a:gd name="connsiteY12" fmla="*/ 6445 h 9957"/>
              <a:gd name="connsiteX13" fmla="*/ 2554 w 9942"/>
              <a:gd name="connsiteY13" fmla="*/ 6445 h 9957"/>
              <a:gd name="connsiteX14" fmla="*/ 501 w 9942"/>
              <a:gd name="connsiteY14" fmla="*/ 9146 h 9957"/>
              <a:gd name="connsiteX15" fmla="*/ 104 w 9942"/>
              <a:gd name="connsiteY15" fmla="*/ 9872 h 9957"/>
              <a:gd name="connsiteX16" fmla="*/ 2612 w 9942"/>
              <a:gd name="connsiteY16" fmla="*/ 6847 h 9957"/>
              <a:gd name="connsiteX17" fmla="*/ 3260 w 9942"/>
              <a:gd name="connsiteY17" fmla="*/ 8386 h 9957"/>
              <a:gd name="connsiteX18" fmla="*/ 3401 w 9942"/>
              <a:gd name="connsiteY18" fmla="*/ 8351 h 9957"/>
              <a:gd name="connsiteX19" fmla="*/ 4713 w 9942"/>
              <a:gd name="connsiteY19" fmla="*/ 3718 h 9957"/>
              <a:gd name="connsiteX20" fmla="*/ 5519 w 9942"/>
              <a:gd name="connsiteY20" fmla="*/ 4959 h 9957"/>
              <a:gd name="connsiteX21" fmla="*/ 5635 w 9942"/>
              <a:gd name="connsiteY21" fmla="*/ 4942 h 9957"/>
              <a:gd name="connsiteX22" fmla="*/ 7105 w 9942"/>
              <a:gd name="connsiteY22" fmla="*/ 1060 h 9957"/>
              <a:gd name="connsiteX23" fmla="*/ 8085 w 9942"/>
              <a:gd name="connsiteY23" fmla="*/ 2756 h 9957"/>
              <a:gd name="connsiteX24" fmla="*/ 8193 w 9942"/>
              <a:gd name="connsiteY24" fmla="*/ 2791 h 9957"/>
              <a:gd name="connsiteX25" fmla="*/ 9613 w 9942"/>
              <a:gd name="connsiteY25" fmla="*/ 990 h 9957"/>
              <a:gd name="connsiteX26" fmla="*/ 9373 w 9942"/>
              <a:gd name="connsiteY26" fmla="*/ 1952 h 9957"/>
              <a:gd name="connsiteX27" fmla="*/ 9497 w 9942"/>
              <a:gd name="connsiteY27" fmla="*/ 2092 h 9957"/>
              <a:gd name="connsiteX28" fmla="*/ 9921 w 9942"/>
              <a:gd name="connsiteY28" fmla="*/ 641 h 9957"/>
              <a:gd name="connsiteX29" fmla="*/ 9921 w 9942"/>
              <a:gd name="connsiteY29" fmla="*/ 431 h 9957"/>
              <a:gd name="connsiteX0" fmla="*/ 9632 w 9653"/>
              <a:gd name="connsiteY0" fmla="*/ 433 h 9635"/>
              <a:gd name="connsiteX1" fmla="*/ 9574 w 9653"/>
              <a:gd name="connsiteY1" fmla="*/ 292 h 9635"/>
              <a:gd name="connsiteX2" fmla="*/ 8687 w 9653"/>
              <a:gd name="connsiteY2" fmla="*/ 11 h 9635"/>
              <a:gd name="connsiteX3" fmla="*/ 8687 w 9653"/>
              <a:gd name="connsiteY3" fmla="*/ 398 h 9635"/>
              <a:gd name="connsiteX4" fmla="*/ 9331 w 9653"/>
              <a:gd name="connsiteY4" fmla="*/ 538 h 9635"/>
              <a:gd name="connsiteX5" fmla="*/ 7861 w 9653"/>
              <a:gd name="connsiteY5" fmla="*/ 2399 h 9635"/>
              <a:gd name="connsiteX6" fmla="*/ 6850 w 9653"/>
              <a:gd name="connsiteY6" fmla="*/ 661 h 9635"/>
              <a:gd name="connsiteX7" fmla="*/ 6708 w 9653"/>
              <a:gd name="connsiteY7" fmla="*/ 696 h 9635"/>
              <a:gd name="connsiteX8" fmla="*/ 5237 w 9653"/>
              <a:gd name="connsiteY8" fmla="*/ 4559 h 9635"/>
              <a:gd name="connsiteX9" fmla="*/ 4436 w 9653"/>
              <a:gd name="connsiteY9" fmla="*/ 3312 h 9635"/>
              <a:gd name="connsiteX10" fmla="*/ 4293 w 9653"/>
              <a:gd name="connsiteY10" fmla="*/ 3365 h 9635"/>
              <a:gd name="connsiteX11" fmla="*/ 2981 w 9653"/>
              <a:gd name="connsiteY11" fmla="*/ 7965 h 9635"/>
              <a:gd name="connsiteX12" fmla="*/ 2347 w 9653"/>
              <a:gd name="connsiteY12" fmla="*/ 6473 h 9635"/>
              <a:gd name="connsiteX13" fmla="*/ 2222 w 9653"/>
              <a:gd name="connsiteY13" fmla="*/ 6473 h 9635"/>
              <a:gd name="connsiteX14" fmla="*/ 157 w 9653"/>
              <a:gd name="connsiteY14" fmla="*/ 9185 h 9635"/>
              <a:gd name="connsiteX15" fmla="*/ 197 w 9653"/>
              <a:gd name="connsiteY15" fmla="*/ 9511 h 9635"/>
              <a:gd name="connsiteX16" fmla="*/ 2280 w 9653"/>
              <a:gd name="connsiteY16" fmla="*/ 6877 h 9635"/>
              <a:gd name="connsiteX17" fmla="*/ 2932 w 9653"/>
              <a:gd name="connsiteY17" fmla="*/ 8422 h 9635"/>
              <a:gd name="connsiteX18" fmla="*/ 3074 w 9653"/>
              <a:gd name="connsiteY18" fmla="*/ 8387 h 9635"/>
              <a:gd name="connsiteX19" fmla="*/ 4393 w 9653"/>
              <a:gd name="connsiteY19" fmla="*/ 3734 h 9635"/>
              <a:gd name="connsiteX20" fmla="*/ 5204 w 9653"/>
              <a:gd name="connsiteY20" fmla="*/ 4980 h 9635"/>
              <a:gd name="connsiteX21" fmla="*/ 5321 w 9653"/>
              <a:gd name="connsiteY21" fmla="*/ 4963 h 9635"/>
              <a:gd name="connsiteX22" fmla="*/ 6799 w 9653"/>
              <a:gd name="connsiteY22" fmla="*/ 1065 h 9635"/>
              <a:gd name="connsiteX23" fmla="*/ 7785 w 9653"/>
              <a:gd name="connsiteY23" fmla="*/ 2768 h 9635"/>
              <a:gd name="connsiteX24" fmla="*/ 7894 w 9653"/>
              <a:gd name="connsiteY24" fmla="*/ 2803 h 9635"/>
              <a:gd name="connsiteX25" fmla="*/ 9322 w 9653"/>
              <a:gd name="connsiteY25" fmla="*/ 994 h 9635"/>
              <a:gd name="connsiteX26" fmla="*/ 9081 w 9653"/>
              <a:gd name="connsiteY26" fmla="*/ 1960 h 9635"/>
              <a:gd name="connsiteX27" fmla="*/ 9205 w 9653"/>
              <a:gd name="connsiteY27" fmla="*/ 2101 h 9635"/>
              <a:gd name="connsiteX28" fmla="*/ 9632 w 9653"/>
              <a:gd name="connsiteY28" fmla="*/ 644 h 9635"/>
              <a:gd name="connsiteX29" fmla="*/ 9632 w 9653"/>
              <a:gd name="connsiteY29" fmla="*/ 433 h 9635"/>
              <a:gd name="connsiteX0" fmla="*/ 9893 w 9915"/>
              <a:gd name="connsiteY0" fmla="*/ 449 h 9909"/>
              <a:gd name="connsiteX1" fmla="*/ 9833 w 9915"/>
              <a:gd name="connsiteY1" fmla="*/ 303 h 9909"/>
              <a:gd name="connsiteX2" fmla="*/ 8914 w 9915"/>
              <a:gd name="connsiteY2" fmla="*/ 11 h 9909"/>
              <a:gd name="connsiteX3" fmla="*/ 8914 w 9915"/>
              <a:gd name="connsiteY3" fmla="*/ 413 h 9909"/>
              <a:gd name="connsiteX4" fmla="*/ 9581 w 9915"/>
              <a:gd name="connsiteY4" fmla="*/ 558 h 9909"/>
              <a:gd name="connsiteX5" fmla="*/ 8059 w 9915"/>
              <a:gd name="connsiteY5" fmla="*/ 2490 h 9909"/>
              <a:gd name="connsiteX6" fmla="*/ 7011 w 9915"/>
              <a:gd name="connsiteY6" fmla="*/ 686 h 9909"/>
              <a:gd name="connsiteX7" fmla="*/ 6864 w 9915"/>
              <a:gd name="connsiteY7" fmla="*/ 722 h 9909"/>
              <a:gd name="connsiteX8" fmla="*/ 5340 w 9915"/>
              <a:gd name="connsiteY8" fmla="*/ 4732 h 9909"/>
              <a:gd name="connsiteX9" fmla="*/ 4510 w 9915"/>
              <a:gd name="connsiteY9" fmla="*/ 3437 h 9909"/>
              <a:gd name="connsiteX10" fmla="*/ 4362 w 9915"/>
              <a:gd name="connsiteY10" fmla="*/ 3492 h 9909"/>
              <a:gd name="connsiteX11" fmla="*/ 3003 w 9915"/>
              <a:gd name="connsiteY11" fmla="*/ 8267 h 9909"/>
              <a:gd name="connsiteX12" fmla="*/ 2346 w 9915"/>
              <a:gd name="connsiteY12" fmla="*/ 6718 h 9909"/>
              <a:gd name="connsiteX13" fmla="*/ 2217 w 9915"/>
              <a:gd name="connsiteY13" fmla="*/ 6718 h 9909"/>
              <a:gd name="connsiteX14" fmla="*/ 78 w 9915"/>
              <a:gd name="connsiteY14" fmla="*/ 9533 h 9909"/>
              <a:gd name="connsiteX15" fmla="*/ 119 w 9915"/>
              <a:gd name="connsiteY15" fmla="*/ 9871 h 9909"/>
              <a:gd name="connsiteX16" fmla="*/ 2277 w 9915"/>
              <a:gd name="connsiteY16" fmla="*/ 7138 h 9909"/>
              <a:gd name="connsiteX17" fmla="*/ 2952 w 9915"/>
              <a:gd name="connsiteY17" fmla="*/ 8741 h 9909"/>
              <a:gd name="connsiteX18" fmla="*/ 3100 w 9915"/>
              <a:gd name="connsiteY18" fmla="*/ 8705 h 9909"/>
              <a:gd name="connsiteX19" fmla="*/ 4466 w 9915"/>
              <a:gd name="connsiteY19" fmla="*/ 3875 h 9909"/>
              <a:gd name="connsiteX20" fmla="*/ 5306 w 9915"/>
              <a:gd name="connsiteY20" fmla="*/ 5169 h 9909"/>
              <a:gd name="connsiteX21" fmla="*/ 5427 w 9915"/>
              <a:gd name="connsiteY21" fmla="*/ 5151 h 9909"/>
              <a:gd name="connsiteX22" fmla="*/ 6958 w 9915"/>
              <a:gd name="connsiteY22" fmla="*/ 1105 h 9909"/>
              <a:gd name="connsiteX23" fmla="*/ 7980 w 9915"/>
              <a:gd name="connsiteY23" fmla="*/ 2873 h 9909"/>
              <a:gd name="connsiteX24" fmla="*/ 8093 w 9915"/>
              <a:gd name="connsiteY24" fmla="*/ 2909 h 9909"/>
              <a:gd name="connsiteX25" fmla="*/ 9572 w 9915"/>
              <a:gd name="connsiteY25" fmla="*/ 1032 h 9909"/>
              <a:gd name="connsiteX26" fmla="*/ 9322 w 9915"/>
              <a:gd name="connsiteY26" fmla="*/ 2034 h 9909"/>
              <a:gd name="connsiteX27" fmla="*/ 9451 w 9915"/>
              <a:gd name="connsiteY27" fmla="*/ 2181 h 9909"/>
              <a:gd name="connsiteX28" fmla="*/ 9893 w 9915"/>
              <a:gd name="connsiteY28" fmla="*/ 668 h 9909"/>
              <a:gd name="connsiteX29" fmla="*/ 9893 w 9915"/>
              <a:gd name="connsiteY29" fmla="*/ 449 h 9909"/>
              <a:gd name="connsiteX0" fmla="*/ 10063 w 10085"/>
              <a:gd name="connsiteY0" fmla="*/ 453 h 10092"/>
              <a:gd name="connsiteX1" fmla="*/ 10002 w 10085"/>
              <a:gd name="connsiteY1" fmla="*/ 306 h 10092"/>
              <a:gd name="connsiteX2" fmla="*/ 9075 w 10085"/>
              <a:gd name="connsiteY2" fmla="*/ 11 h 10092"/>
              <a:gd name="connsiteX3" fmla="*/ 9075 w 10085"/>
              <a:gd name="connsiteY3" fmla="*/ 417 h 10092"/>
              <a:gd name="connsiteX4" fmla="*/ 9748 w 10085"/>
              <a:gd name="connsiteY4" fmla="*/ 563 h 10092"/>
              <a:gd name="connsiteX5" fmla="*/ 8213 w 10085"/>
              <a:gd name="connsiteY5" fmla="*/ 2513 h 10092"/>
              <a:gd name="connsiteX6" fmla="*/ 7156 w 10085"/>
              <a:gd name="connsiteY6" fmla="*/ 692 h 10092"/>
              <a:gd name="connsiteX7" fmla="*/ 7008 w 10085"/>
              <a:gd name="connsiteY7" fmla="*/ 729 h 10092"/>
              <a:gd name="connsiteX8" fmla="*/ 5471 w 10085"/>
              <a:gd name="connsiteY8" fmla="*/ 4775 h 10092"/>
              <a:gd name="connsiteX9" fmla="*/ 4634 w 10085"/>
              <a:gd name="connsiteY9" fmla="*/ 3469 h 10092"/>
              <a:gd name="connsiteX10" fmla="*/ 4484 w 10085"/>
              <a:gd name="connsiteY10" fmla="*/ 3524 h 10092"/>
              <a:gd name="connsiteX11" fmla="*/ 3114 w 10085"/>
              <a:gd name="connsiteY11" fmla="*/ 8343 h 10092"/>
              <a:gd name="connsiteX12" fmla="*/ 2451 w 10085"/>
              <a:gd name="connsiteY12" fmla="*/ 6780 h 10092"/>
              <a:gd name="connsiteX13" fmla="*/ 2321 w 10085"/>
              <a:gd name="connsiteY13" fmla="*/ 6780 h 10092"/>
              <a:gd name="connsiteX14" fmla="*/ 164 w 10085"/>
              <a:gd name="connsiteY14" fmla="*/ 9621 h 10092"/>
              <a:gd name="connsiteX15" fmla="*/ 205 w 10085"/>
              <a:gd name="connsiteY15" fmla="*/ 9962 h 10092"/>
              <a:gd name="connsiteX16" fmla="*/ 2382 w 10085"/>
              <a:gd name="connsiteY16" fmla="*/ 7204 h 10092"/>
              <a:gd name="connsiteX17" fmla="*/ 3062 w 10085"/>
              <a:gd name="connsiteY17" fmla="*/ 8821 h 10092"/>
              <a:gd name="connsiteX18" fmla="*/ 3212 w 10085"/>
              <a:gd name="connsiteY18" fmla="*/ 8785 h 10092"/>
              <a:gd name="connsiteX19" fmla="*/ 4589 w 10085"/>
              <a:gd name="connsiteY19" fmla="*/ 3911 h 10092"/>
              <a:gd name="connsiteX20" fmla="*/ 5436 w 10085"/>
              <a:gd name="connsiteY20" fmla="*/ 5216 h 10092"/>
              <a:gd name="connsiteX21" fmla="*/ 5559 w 10085"/>
              <a:gd name="connsiteY21" fmla="*/ 5198 h 10092"/>
              <a:gd name="connsiteX22" fmla="*/ 7103 w 10085"/>
              <a:gd name="connsiteY22" fmla="*/ 1115 h 10092"/>
              <a:gd name="connsiteX23" fmla="*/ 8133 w 10085"/>
              <a:gd name="connsiteY23" fmla="*/ 2899 h 10092"/>
              <a:gd name="connsiteX24" fmla="*/ 8247 w 10085"/>
              <a:gd name="connsiteY24" fmla="*/ 2936 h 10092"/>
              <a:gd name="connsiteX25" fmla="*/ 9739 w 10085"/>
              <a:gd name="connsiteY25" fmla="*/ 1041 h 10092"/>
              <a:gd name="connsiteX26" fmla="*/ 9487 w 10085"/>
              <a:gd name="connsiteY26" fmla="*/ 2053 h 10092"/>
              <a:gd name="connsiteX27" fmla="*/ 9617 w 10085"/>
              <a:gd name="connsiteY27" fmla="*/ 2201 h 10092"/>
              <a:gd name="connsiteX28" fmla="*/ 10063 w 10085"/>
              <a:gd name="connsiteY28" fmla="*/ 674 h 10092"/>
              <a:gd name="connsiteX29" fmla="*/ 10063 w 10085"/>
              <a:gd name="connsiteY29" fmla="*/ 453 h 10092"/>
              <a:gd name="connsiteX0" fmla="*/ 10063 w 10085"/>
              <a:gd name="connsiteY0" fmla="*/ 453 h 10092"/>
              <a:gd name="connsiteX1" fmla="*/ 10002 w 10085"/>
              <a:gd name="connsiteY1" fmla="*/ 306 h 10092"/>
              <a:gd name="connsiteX2" fmla="*/ 9075 w 10085"/>
              <a:gd name="connsiteY2" fmla="*/ 11 h 10092"/>
              <a:gd name="connsiteX3" fmla="*/ 9075 w 10085"/>
              <a:gd name="connsiteY3" fmla="*/ 417 h 10092"/>
              <a:gd name="connsiteX4" fmla="*/ 9748 w 10085"/>
              <a:gd name="connsiteY4" fmla="*/ 563 h 10092"/>
              <a:gd name="connsiteX5" fmla="*/ 8213 w 10085"/>
              <a:gd name="connsiteY5" fmla="*/ 2513 h 10092"/>
              <a:gd name="connsiteX6" fmla="*/ 7156 w 10085"/>
              <a:gd name="connsiteY6" fmla="*/ 692 h 10092"/>
              <a:gd name="connsiteX7" fmla="*/ 7008 w 10085"/>
              <a:gd name="connsiteY7" fmla="*/ 729 h 10092"/>
              <a:gd name="connsiteX8" fmla="*/ 5471 w 10085"/>
              <a:gd name="connsiteY8" fmla="*/ 4775 h 10092"/>
              <a:gd name="connsiteX9" fmla="*/ 4634 w 10085"/>
              <a:gd name="connsiteY9" fmla="*/ 3469 h 10092"/>
              <a:gd name="connsiteX10" fmla="*/ 4484 w 10085"/>
              <a:gd name="connsiteY10" fmla="*/ 3524 h 10092"/>
              <a:gd name="connsiteX11" fmla="*/ 3114 w 10085"/>
              <a:gd name="connsiteY11" fmla="*/ 8343 h 10092"/>
              <a:gd name="connsiteX12" fmla="*/ 2451 w 10085"/>
              <a:gd name="connsiteY12" fmla="*/ 6780 h 10092"/>
              <a:gd name="connsiteX13" fmla="*/ 2321 w 10085"/>
              <a:gd name="connsiteY13" fmla="*/ 6780 h 10092"/>
              <a:gd name="connsiteX14" fmla="*/ 164 w 10085"/>
              <a:gd name="connsiteY14" fmla="*/ 9621 h 10092"/>
              <a:gd name="connsiteX15" fmla="*/ 205 w 10085"/>
              <a:gd name="connsiteY15" fmla="*/ 9962 h 10092"/>
              <a:gd name="connsiteX16" fmla="*/ 2382 w 10085"/>
              <a:gd name="connsiteY16" fmla="*/ 7204 h 10092"/>
              <a:gd name="connsiteX17" fmla="*/ 3062 w 10085"/>
              <a:gd name="connsiteY17" fmla="*/ 8821 h 10092"/>
              <a:gd name="connsiteX18" fmla="*/ 3212 w 10085"/>
              <a:gd name="connsiteY18" fmla="*/ 8785 h 10092"/>
              <a:gd name="connsiteX19" fmla="*/ 4589 w 10085"/>
              <a:gd name="connsiteY19" fmla="*/ 3911 h 10092"/>
              <a:gd name="connsiteX20" fmla="*/ 5436 w 10085"/>
              <a:gd name="connsiteY20" fmla="*/ 5216 h 10092"/>
              <a:gd name="connsiteX21" fmla="*/ 5559 w 10085"/>
              <a:gd name="connsiteY21" fmla="*/ 5198 h 10092"/>
              <a:gd name="connsiteX22" fmla="*/ 7103 w 10085"/>
              <a:gd name="connsiteY22" fmla="*/ 1115 h 10092"/>
              <a:gd name="connsiteX23" fmla="*/ 8133 w 10085"/>
              <a:gd name="connsiteY23" fmla="*/ 2899 h 10092"/>
              <a:gd name="connsiteX24" fmla="*/ 8247 w 10085"/>
              <a:gd name="connsiteY24" fmla="*/ 2936 h 10092"/>
              <a:gd name="connsiteX25" fmla="*/ 9739 w 10085"/>
              <a:gd name="connsiteY25" fmla="*/ 1041 h 10092"/>
              <a:gd name="connsiteX26" fmla="*/ 9487 w 10085"/>
              <a:gd name="connsiteY26" fmla="*/ 2053 h 10092"/>
              <a:gd name="connsiteX27" fmla="*/ 9617 w 10085"/>
              <a:gd name="connsiteY27" fmla="*/ 2201 h 10092"/>
              <a:gd name="connsiteX28" fmla="*/ 10063 w 10085"/>
              <a:gd name="connsiteY28" fmla="*/ 674 h 10092"/>
              <a:gd name="connsiteX29" fmla="*/ 10063 w 10085"/>
              <a:gd name="connsiteY29" fmla="*/ 453 h 10092"/>
              <a:gd name="connsiteX0" fmla="*/ 10063 w 10085"/>
              <a:gd name="connsiteY0" fmla="*/ 453 h 10092"/>
              <a:gd name="connsiteX1" fmla="*/ 10002 w 10085"/>
              <a:gd name="connsiteY1" fmla="*/ 306 h 10092"/>
              <a:gd name="connsiteX2" fmla="*/ 9075 w 10085"/>
              <a:gd name="connsiteY2" fmla="*/ 11 h 10092"/>
              <a:gd name="connsiteX3" fmla="*/ 9075 w 10085"/>
              <a:gd name="connsiteY3" fmla="*/ 417 h 10092"/>
              <a:gd name="connsiteX4" fmla="*/ 9748 w 10085"/>
              <a:gd name="connsiteY4" fmla="*/ 563 h 10092"/>
              <a:gd name="connsiteX5" fmla="*/ 8213 w 10085"/>
              <a:gd name="connsiteY5" fmla="*/ 2513 h 10092"/>
              <a:gd name="connsiteX6" fmla="*/ 7156 w 10085"/>
              <a:gd name="connsiteY6" fmla="*/ 692 h 10092"/>
              <a:gd name="connsiteX7" fmla="*/ 7008 w 10085"/>
              <a:gd name="connsiteY7" fmla="*/ 729 h 10092"/>
              <a:gd name="connsiteX8" fmla="*/ 5471 w 10085"/>
              <a:gd name="connsiteY8" fmla="*/ 4775 h 10092"/>
              <a:gd name="connsiteX9" fmla="*/ 4634 w 10085"/>
              <a:gd name="connsiteY9" fmla="*/ 3469 h 10092"/>
              <a:gd name="connsiteX10" fmla="*/ 4484 w 10085"/>
              <a:gd name="connsiteY10" fmla="*/ 3524 h 10092"/>
              <a:gd name="connsiteX11" fmla="*/ 3114 w 10085"/>
              <a:gd name="connsiteY11" fmla="*/ 8343 h 10092"/>
              <a:gd name="connsiteX12" fmla="*/ 2451 w 10085"/>
              <a:gd name="connsiteY12" fmla="*/ 6780 h 10092"/>
              <a:gd name="connsiteX13" fmla="*/ 2321 w 10085"/>
              <a:gd name="connsiteY13" fmla="*/ 6780 h 10092"/>
              <a:gd name="connsiteX14" fmla="*/ 164 w 10085"/>
              <a:gd name="connsiteY14" fmla="*/ 9621 h 10092"/>
              <a:gd name="connsiteX15" fmla="*/ 205 w 10085"/>
              <a:gd name="connsiteY15" fmla="*/ 9962 h 10092"/>
              <a:gd name="connsiteX16" fmla="*/ 2382 w 10085"/>
              <a:gd name="connsiteY16" fmla="*/ 7204 h 10092"/>
              <a:gd name="connsiteX17" fmla="*/ 3062 w 10085"/>
              <a:gd name="connsiteY17" fmla="*/ 8821 h 10092"/>
              <a:gd name="connsiteX18" fmla="*/ 3212 w 10085"/>
              <a:gd name="connsiteY18" fmla="*/ 8785 h 10092"/>
              <a:gd name="connsiteX19" fmla="*/ 4589 w 10085"/>
              <a:gd name="connsiteY19" fmla="*/ 3911 h 10092"/>
              <a:gd name="connsiteX20" fmla="*/ 5436 w 10085"/>
              <a:gd name="connsiteY20" fmla="*/ 5216 h 10092"/>
              <a:gd name="connsiteX21" fmla="*/ 5559 w 10085"/>
              <a:gd name="connsiteY21" fmla="*/ 5198 h 10092"/>
              <a:gd name="connsiteX22" fmla="*/ 7103 w 10085"/>
              <a:gd name="connsiteY22" fmla="*/ 1115 h 10092"/>
              <a:gd name="connsiteX23" fmla="*/ 8133 w 10085"/>
              <a:gd name="connsiteY23" fmla="*/ 2899 h 10092"/>
              <a:gd name="connsiteX24" fmla="*/ 8247 w 10085"/>
              <a:gd name="connsiteY24" fmla="*/ 2936 h 10092"/>
              <a:gd name="connsiteX25" fmla="*/ 9739 w 10085"/>
              <a:gd name="connsiteY25" fmla="*/ 1041 h 10092"/>
              <a:gd name="connsiteX26" fmla="*/ 9487 w 10085"/>
              <a:gd name="connsiteY26" fmla="*/ 2053 h 10092"/>
              <a:gd name="connsiteX27" fmla="*/ 9617 w 10085"/>
              <a:gd name="connsiteY27" fmla="*/ 2201 h 10092"/>
              <a:gd name="connsiteX28" fmla="*/ 10063 w 10085"/>
              <a:gd name="connsiteY28" fmla="*/ 674 h 10092"/>
              <a:gd name="connsiteX29" fmla="*/ 10063 w 10085"/>
              <a:gd name="connsiteY29" fmla="*/ 453 h 10092"/>
              <a:gd name="connsiteX0" fmla="*/ 10063 w 10085"/>
              <a:gd name="connsiteY0" fmla="*/ 453 h 10092"/>
              <a:gd name="connsiteX1" fmla="*/ 10002 w 10085"/>
              <a:gd name="connsiteY1" fmla="*/ 306 h 10092"/>
              <a:gd name="connsiteX2" fmla="*/ 9075 w 10085"/>
              <a:gd name="connsiteY2" fmla="*/ 11 h 10092"/>
              <a:gd name="connsiteX3" fmla="*/ 9075 w 10085"/>
              <a:gd name="connsiteY3" fmla="*/ 417 h 10092"/>
              <a:gd name="connsiteX4" fmla="*/ 9748 w 10085"/>
              <a:gd name="connsiteY4" fmla="*/ 563 h 10092"/>
              <a:gd name="connsiteX5" fmla="*/ 8213 w 10085"/>
              <a:gd name="connsiteY5" fmla="*/ 2513 h 10092"/>
              <a:gd name="connsiteX6" fmla="*/ 7156 w 10085"/>
              <a:gd name="connsiteY6" fmla="*/ 692 h 10092"/>
              <a:gd name="connsiteX7" fmla="*/ 7008 w 10085"/>
              <a:gd name="connsiteY7" fmla="*/ 729 h 10092"/>
              <a:gd name="connsiteX8" fmla="*/ 5471 w 10085"/>
              <a:gd name="connsiteY8" fmla="*/ 4775 h 10092"/>
              <a:gd name="connsiteX9" fmla="*/ 4634 w 10085"/>
              <a:gd name="connsiteY9" fmla="*/ 3469 h 10092"/>
              <a:gd name="connsiteX10" fmla="*/ 4484 w 10085"/>
              <a:gd name="connsiteY10" fmla="*/ 3524 h 10092"/>
              <a:gd name="connsiteX11" fmla="*/ 3114 w 10085"/>
              <a:gd name="connsiteY11" fmla="*/ 8343 h 10092"/>
              <a:gd name="connsiteX12" fmla="*/ 2451 w 10085"/>
              <a:gd name="connsiteY12" fmla="*/ 6780 h 10092"/>
              <a:gd name="connsiteX13" fmla="*/ 2321 w 10085"/>
              <a:gd name="connsiteY13" fmla="*/ 6780 h 10092"/>
              <a:gd name="connsiteX14" fmla="*/ 164 w 10085"/>
              <a:gd name="connsiteY14" fmla="*/ 9621 h 10092"/>
              <a:gd name="connsiteX15" fmla="*/ 205 w 10085"/>
              <a:gd name="connsiteY15" fmla="*/ 9962 h 10092"/>
              <a:gd name="connsiteX16" fmla="*/ 2382 w 10085"/>
              <a:gd name="connsiteY16" fmla="*/ 7204 h 10092"/>
              <a:gd name="connsiteX17" fmla="*/ 3062 w 10085"/>
              <a:gd name="connsiteY17" fmla="*/ 8821 h 10092"/>
              <a:gd name="connsiteX18" fmla="*/ 3212 w 10085"/>
              <a:gd name="connsiteY18" fmla="*/ 8785 h 10092"/>
              <a:gd name="connsiteX19" fmla="*/ 4589 w 10085"/>
              <a:gd name="connsiteY19" fmla="*/ 3911 h 10092"/>
              <a:gd name="connsiteX20" fmla="*/ 5436 w 10085"/>
              <a:gd name="connsiteY20" fmla="*/ 5216 h 10092"/>
              <a:gd name="connsiteX21" fmla="*/ 5559 w 10085"/>
              <a:gd name="connsiteY21" fmla="*/ 5198 h 10092"/>
              <a:gd name="connsiteX22" fmla="*/ 7103 w 10085"/>
              <a:gd name="connsiteY22" fmla="*/ 1115 h 10092"/>
              <a:gd name="connsiteX23" fmla="*/ 8133 w 10085"/>
              <a:gd name="connsiteY23" fmla="*/ 2899 h 10092"/>
              <a:gd name="connsiteX24" fmla="*/ 8247 w 10085"/>
              <a:gd name="connsiteY24" fmla="*/ 2936 h 10092"/>
              <a:gd name="connsiteX25" fmla="*/ 9739 w 10085"/>
              <a:gd name="connsiteY25" fmla="*/ 1041 h 10092"/>
              <a:gd name="connsiteX26" fmla="*/ 9487 w 10085"/>
              <a:gd name="connsiteY26" fmla="*/ 2053 h 10092"/>
              <a:gd name="connsiteX27" fmla="*/ 9617 w 10085"/>
              <a:gd name="connsiteY27" fmla="*/ 2201 h 10092"/>
              <a:gd name="connsiteX28" fmla="*/ 10063 w 10085"/>
              <a:gd name="connsiteY28" fmla="*/ 674 h 10092"/>
              <a:gd name="connsiteX29" fmla="*/ 10063 w 10085"/>
              <a:gd name="connsiteY29" fmla="*/ 453 h 10092"/>
              <a:gd name="connsiteX0" fmla="*/ 10063 w 10085"/>
              <a:gd name="connsiteY0" fmla="*/ 453 h 10092"/>
              <a:gd name="connsiteX1" fmla="*/ 10002 w 10085"/>
              <a:gd name="connsiteY1" fmla="*/ 306 h 10092"/>
              <a:gd name="connsiteX2" fmla="*/ 9075 w 10085"/>
              <a:gd name="connsiteY2" fmla="*/ 11 h 10092"/>
              <a:gd name="connsiteX3" fmla="*/ 9075 w 10085"/>
              <a:gd name="connsiteY3" fmla="*/ 417 h 10092"/>
              <a:gd name="connsiteX4" fmla="*/ 9748 w 10085"/>
              <a:gd name="connsiteY4" fmla="*/ 563 h 10092"/>
              <a:gd name="connsiteX5" fmla="*/ 8213 w 10085"/>
              <a:gd name="connsiteY5" fmla="*/ 2513 h 10092"/>
              <a:gd name="connsiteX6" fmla="*/ 7156 w 10085"/>
              <a:gd name="connsiteY6" fmla="*/ 692 h 10092"/>
              <a:gd name="connsiteX7" fmla="*/ 7008 w 10085"/>
              <a:gd name="connsiteY7" fmla="*/ 729 h 10092"/>
              <a:gd name="connsiteX8" fmla="*/ 5471 w 10085"/>
              <a:gd name="connsiteY8" fmla="*/ 4775 h 10092"/>
              <a:gd name="connsiteX9" fmla="*/ 4634 w 10085"/>
              <a:gd name="connsiteY9" fmla="*/ 3469 h 10092"/>
              <a:gd name="connsiteX10" fmla="*/ 4484 w 10085"/>
              <a:gd name="connsiteY10" fmla="*/ 3524 h 10092"/>
              <a:gd name="connsiteX11" fmla="*/ 3114 w 10085"/>
              <a:gd name="connsiteY11" fmla="*/ 8343 h 10092"/>
              <a:gd name="connsiteX12" fmla="*/ 2451 w 10085"/>
              <a:gd name="connsiteY12" fmla="*/ 6780 h 10092"/>
              <a:gd name="connsiteX13" fmla="*/ 2321 w 10085"/>
              <a:gd name="connsiteY13" fmla="*/ 6780 h 10092"/>
              <a:gd name="connsiteX14" fmla="*/ 164 w 10085"/>
              <a:gd name="connsiteY14" fmla="*/ 9621 h 10092"/>
              <a:gd name="connsiteX15" fmla="*/ 205 w 10085"/>
              <a:gd name="connsiteY15" fmla="*/ 9962 h 10092"/>
              <a:gd name="connsiteX16" fmla="*/ 2382 w 10085"/>
              <a:gd name="connsiteY16" fmla="*/ 7204 h 10092"/>
              <a:gd name="connsiteX17" fmla="*/ 3062 w 10085"/>
              <a:gd name="connsiteY17" fmla="*/ 8821 h 10092"/>
              <a:gd name="connsiteX18" fmla="*/ 3212 w 10085"/>
              <a:gd name="connsiteY18" fmla="*/ 8785 h 10092"/>
              <a:gd name="connsiteX19" fmla="*/ 4589 w 10085"/>
              <a:gd name="connsiteY19" fmla="*/ 3911 h 10092"/>
              <a:gd name="connsiteX20" fmla="*/ 5436 w 10085"/>
              <a:gd name="connsiteY20" fmla="*/ 5216 h 10092"/>
              <a:gd name="connsiteX21" fmla="*/ 5559 w 10085"/>
              <a:gd name="connsiteY21" fmla="*/ 5198 h 10092"/>
              <a:gd name="connsiteX22" fmla="*/ 7103 w 10085"/>
              <a:gd name="connsiteY22" fmla="*/ 1115 h 10092"/>
              <a:gd name="connsiteX23" fmla="*/ 8133 w 10085"/>
              <a:gd name="connsiteY23" fmla="*/ 2899 h 10092"/>
              <a:gd name="connsiteX24" fmla="*/ 8247 w 10085"/>
              <a:gd name="connsiteY24" fmla="*/ 2936 h 10092"/>
              <a:gd name="connsiteX25" fmla="*/ 9739 w 10085"/>
              <a:gd name="connsiteY25" fmla="*/ 1041 h 10092"/>
              <a:gd name="connsiteX26" fmla="*/ 9487 w 10085"/>
              <a:gd name="connsiteY26" fmla="*/ 2053 h 10092"/>
              <a:gd name="connsiteX27" fmla="*/ 9617 w 10085"/>
              <a:gd name="connsiteY27" fmla="*/ 2201 h 10092"/>
              <a:gd name="connsiteX28" fmla="*/ 10063 w 10085"/>
              <a:gd name="connsiteY28" fmla="*/ 674 h 10092"/>
              <a:gd name="connsiteX29" fmla="*/ 10063 w 10085"/>
              <a:gd name="connsiteY29" fmla="*/ 453 h 10092"/>
              <a:gd name="connsiteX0" fmla="*/ 10043 w 10065"/>
              <a:gd name="connsiteY0" fmla="*/ 453 h 10092"/>
              <a:gd name="connsiteX1" fmla="*/ 9982 w 10065"/>
              <a:gd name="connsiteY1" fmla="*/ 306 h 10092"/>
              <a:gd name="connsiteX2" fmla="*/ 9055 w 10065"/>
              <a:gd name="connsiteY2" fmla="*/ 11 h 10092"/>
              <a:gd name="connsiteX3" fmla="*/ 9055 w 10065"/>
              <a:gd name="connsiteY3" fmla="*/ 417 h 10092"/>
              <a:gd name="connsiteX4" fmla="*/ 9728 w 10065"/>
              <a:gd name="connsiteY4" fmla="*/ 563 h 10092"/>
              <a:gd name="connsiteX5" fmla="*/ 8193 w 10065"/>
              <a:gd name="connsiteY5" fmla="*/ 2513 h 10092"/>
              <a:gd name="connsiteX6" fmla="*/ 7136 w 10065"/>
              <a:gd name="connsiteY6" fmla="*/ 692 h 10092"/>
              <a:gd name="connsiteX7" fmla="*/ 6988 w 10065"/>
              <a:gd name="connsiteY7" fmla="*/ 729 h 10092"/>
              <a:gd name="connsiteX8" fmla="*/ 5451 w 10065"/>
              <a:gd name="connsiteY8" fmla="*/ 4775 h 10092"/>
              <a:gd name="connsiteX9" fmla="*/ 4614 w 10065"/>
              <a:gd name="connsiteY9" fmla="*/ 3469 h 10092"/>
              <a:gd name="connsiteX10" fmla="*/ 4464 w 10065"/>
              <a:gd name="connsiteY10" fmla="*/ 3524 h 10092"/>
              <a:gd name="connsiteX11" fmla="*/ 3094 w 10065"/>
              <a:gd name="connsiteY11" fmla="*/ 8343 h 10092"/>
              <a:gd name="connsiteX12" fmla="*/ 2431 w 10065"/>
              <a:gd name="connsiteY12" fmla="*/ 6780 h 10092"/>
              <a:gd name="connsiteX13" fmla="*/ 2301 w 10065"/>
              <a:gd name="connsiteY13" fmla="*/ 6780 h 10092"/>
              <a:gd name="connsiteX14" fmla="*/ 144 w 10065"/>
              <a:gd name="connsiteY14" fmla="*/ 9621 h 10092"/>
              <a:gd name="connsiteX15" fmla="*/ 219 w 10065"/>
              <a:gd name="connsiteY15" fmla="*/ 9962 h 10092"/>
              <a:gd name="connsiteX16" fmla="*/ 2362 w 10065"/>
              <a:gd name="connsiteY16" fmla="*/ 7204 h 10092"/>
              <a:gd name="connsiteX17" fmla="*/ 3042 w 10065"/>
              <a:gd name="connsiteY17" fmla="*/ 8821 h 10092"/>
              <a:gd name="connsiteX18" fmla="*/ 3192 w 10065"/>
              <a:gd name="connsiteY18" fmla="*/ 8785 h 10092"/>
              <a:gd name="connsiteX19" fmla="*/ 4569 w 10065"/>
              <a:gd name="connsiteY19" fmla="*/ 3911 h 10092"/>
              <a:gd name="connsiteX20" fmla="*/ 5416 w 10065"/>
              <a:gd name="connsiteY20" fmla="*/ 5216 h 10092"/>
              <a:gd name="connsiteX21" fmla="*/ 5539 w 10065"/>
              <a:gd name="connsiteY21" fmla="*/ 5198 h 10092"/>
              <a:gd name="connsiteX22" fmla="*/ 7083 w 10065"/>
              <a:gd name="connsiteY22" fmla="*/ 1115 h 10092"/>
              <a:gd name="connsiteX23" fmla="*/ 8113 w 10065"/>
              <a:gd name="connsiteY23" fmla="*/ 2899 h 10092"/>
              <a:gd name="connsiteX24" fmla="*/ 8227 w 10065"/>
              <a:gd name="connsiteY24" fmla="*/ 2936 h 10092"/>
              <a:gd name="connsiteX25" fmla="*/ 9719 w 10065"/>
              <a:gd name="connsiteY25" fmla="*/ 1041 h 10092"/>
              <a:gd name="connsiteX26" fmla="*/ 9467 w 10065"/>
              <a:gd name="connsiteY26" fmla="*/ 2053 h 10092"/>
              <a:gd name="connsiteX27" fmla="*/ 9597 w 10065"/>
              <a:gd name="connsiteY27" fmla="*/ 2201 h 10092"/>
              <a:gd name="connsiteX28" fmla="*/ 10043 w 10065"/>
              <a:gd name="connsiteY28" fmla="*/ 674 h 10092"/>
              <a:gd name="connsiteX29" fmla="*/ 10043 w 10065"/>
              <a:gd name="connsiteY29" fmla="*/ 453 h 10092"/>
              <a:gd name="connsiteX0" fmla="*/ 9990 w 10012"/>
              <a:gd name="connsiteY0" fmla="*/ 453 h 10036"/>
              <a:gd name="connsiteX1" fmla="*/ 9929 w 10012"/>
              <a:gd name="connsiteY1" fmla="*/ 306 h 10036"/>
              <a:gd name="connsiteX2" fmla="*/ 9002 w 10012"/>
              <a:gd name="connsiteY2" fmla="*/ 11 h 10036"/>
              <a:gd name="connsiteX3" fmla="*/ 9002 w 10012"/>
              <a:gd name="connsiteY3" fmla="*/ 417 h 10036"/>
              <a:gd name="connsiteX4" fmla="*/ 9675 w 10012"/>
              <a:gd name="connsiteY4" fmla="*/ 563 h 10036"/>
              <a:gd name="connsiteX5" fmla="*/ 8140 w 10012"/>
              <a:gd name="connsiteY5" fmla="*/ 2513 h 10036"/>
              <a:gd name="connsiteX6" fmla="*/ 7083 w 10012"/>
              <a:gd name="connsiteY6" fmla="*/ 692 h 10036"/>
              <a:gd name="connsiteX7" fmla="*/ 6935 w 10012"/>
              <a:gd name="connsiteY7" fmla="*/ 729 h 10036"/>
              <a:gd name="connsiteX8" fmla="*/ 5398 w 10012"/>
              <a:gd name="connsiteY8" fmla="*/ 4775 h 10036"/>
              <a:gd name="connsiteX9" fmla="*/ 4561 w 10012"/>
              <a:gd name="connsiteY9" fmla="*/ 3469 h 10036"/>
              <a:gd name="connsiteX10" fmla="*/ 4411 w 10012"/>
              <a:gd name="connsiteY10" fmla="*/ 3524 h 10036"/>
              <a:gd name="connsiteX11" fmla="*/ 3041 w 10012"/>
              <a:gd name="connsiteY11" fmla="*/ 8343 h 10036"/>
              <a:gd name="connsiteX12" fmla="*/ 2378 w 10012"/>
              <a:gd name="connsiteY12" fmla="*/ 6780 h 10036"/>
              <a:gd name="connsiteX13" fmla="*/ 2248 w 10012"/>
              <a:gd name="connsiteY13" fmla="*/ 6780 h 10036"/>
              <a:gd name="connsiteX14" fmla="*/ 91 w 10012"/>
              <a:gd name="connsiteY14" fmla="*/ 9621 h 10036"/>
              <a:gd name="connsiteX15" fmla="*/ 166 w 10012"/>
              <a:gd name="connsiteY15" fmla="*/ 9962 h 10036"/>
              <a:gd name="connsiteX16" fmla="*/ 2309 w 10012"/>
              <a:gd name="connsiteY16" fmla="*/ 7204 h 10036"/>
              <a:gd name="connsiteX17" fmla="*/ 2989 w 10012"/>
              <a:gd name="connsiteY17" fmla="*/ 8821 h 10036"/>
              <a:gd name="connsiteX18" fmla="*/ 3139 w 10012"/>
              <a:gd name="connsiteY18" fmla="*/ 8785 h 10036"/>
              <a:gd name="connsiteX19" fmla="*/ 4516 w 10012"/>
              <a:gd name="connsiteY19" fmla="*/ 3911 h 10036"/>
              <a:gd name="connsiteX20" fmla="*/ 5363 w 10012"/>
              <a:gd name="connsiteY20" fmla="*/ 5216 h 10036"/>
              <a:gd name="connsiteX21" fmla="*/ 5486 w 10012"/>
              <a:gd name="connsiteY21" fmla="*/ 5198 h 10036"/>
              <a:gd name="connsiteX22" fmla="*/ 7030 w 10012"/>
              <a:gd name="connsiteY22" fmla="*/ 1115 h 10036"/>
              <a:gd name="connsiteX23" fmla="*/ 8060 w 10012"/>
              <a:gd name="connsiteY23" fmla="*/ 2899 h 10036"/>
              <a:gd name="connsiteX24" fmla="*/ 8174 w 10012"/>
              <a:gd name="connsiteY24" fmla="*/ 2936 h 10036"/>
              <a:gd name="connsiteX25" fmla="*/ 9666 w 10012"/>
              <a:gd name="connsiteY25" fmla="*/ 1041 h 10036"/>
              <a:gd name="connsiteX26" fmla="*/ 9414 w 10012"/>
              <a:gd name="connsiteY26" fmla="*/ 2053 h 10036"/>
              <a:gd name="connsiteX27" fmla="*/ 9544 w 10012"/>
              <a:gd name="connsiteY27" fmla="*/ 2201 h 10036"/>
              <a:gd name="connsiteX28" fmla="*/ 9990 w 10012"/>
              <a:gd name="connsiteY28" fmla="*/ 674 h 10036"/>
              <a:gd name="connsiteX29" fmla="*/ 9990 w 10012"/>
              <a:gd name="connsiteY29" fmla="*/ 453 h 10036"/>
              <a:gd name="connsiteX0" fmla="*/ 9964 w 9986"/>
              <a:gd name="connsiteY0" fmla="*/ 453 h 10001"/>
              <a:gd name="connsiteX1" fmla="*/ 9903 w 9986"/>
              <a:gd name="connsiteY1" fmla="*/ 306 h 10001"/>
              <a:gd name="connsiteX2" fmla="*/ 8976 w 9986"/>
              <a:gd name="connsiteY2" fmla="*/ 11 h 10001"/>
              <a:gd name="connsiteX3" fmla="*/ 8976 w 9986"/>
              <a:gd name="connsiteY3" fmla="*/ 417 h 10001"/>
              <a:gd name="connsiteX4" fmla="*/ 9649 w 9986"/>
              <a:gd name="connsiteY4" fmla="*/ 563 h 10001"/>
              <a:gd name="connsiteX5" fmla="*/ 8114 w 9986"/>
              <a:gd name="connsiteY5" fmla="*/ 2513 h 10001"/>
              <a:gd name="connsiteX6" fmla="*/ 7057 w 9986"/>
              <a:gd name="connsiteY6" fmla="*/ 692 h 10001"/>
              <a:gd name="connsiteX7" fmla="*/ 6909 w 9986"/>
              <a:gd name="connsiteY7" fmla="*/ 729 h 10001"/>
              <a:gd name="connsiteX8" fmla="*/ 5372 w 9986"/>
              <a:gd name="connsiteY8" fmla="*/ 4775 h 10001"/>
              <a:gd name="connsiteX9" fmla="*/ 4535 w 9986"/>
              <a:gd name="connsiteY9" fmla="*/ 3469 h 10001"/>
              <a:gd name="connsiteX10" fmla="*/ 4385 w 9986"/>
              <a:gd name="connsiteY10" fmla="*/ 3524 h 10001"/>
              <a:gd name="connsiteX11" fmla="*/ 3015 w 9986"/>
              <a:gd name="connsiteY11" fmla="*/ 8343 h 10001"/>
              <a:gd name="connsiteX12" fmla="*/ 2352 w 9986"/>
              <a:gd name="connsiteY12" fmla="*/ 6780 h 10001"/>
              <a:gd name="connsiteX13" fmla="*/ 2222 w 9986"/>
              <a:gd name="connsiteY13" fmla="*/ 6780 h 10001"/>
              <a:gd name="connsiteX14" fmla="*/ 65 w 9986"/>
              <a:gd name="connsiteY14" fmla="*/ 9621 h 10001"/>
              <a:gd name="connsiteX15" fmla="*/ 140 w 9986"/>
              <a:gd name="connsiteY15" fmla="*/ 9962 h 10001"/>
              <a:gd name="connsiteX16" fmla="*/ 2283 w 9986"/>
              <a:gd name="connsiteY16" fmla="*/ 7204 h 10001"/>
              <a:gd name="connsiteX17" fmla="*/ 2963 w 9986"/>
              <a:gd name="connsiteY17" fmla="*/ 8821 h 10001"/>
              <a:gd name="connsiteX18" fmla="*/ 3113 w 9986"/>
              <a:gd name="connsiteY18" fmla="*/ 8785 h 10001"/>
              <a:gd name="connsiteX19" fmla="*/ 4490 w 9986"/>
              <a:gd name="connsiteY19" fmla="*/ 3911 h 10001"/>
              <a:gd name="connsiteX20" fmla="*/ 5337 w 9986"/>
              <a:gd name="connsiteY20" fmla="*/ 5216 h 10001"/>
              <a:gd name="connsiteX21" fmla="*/ 5460 w 9986"/>
              <a:gd name="connsiteY21" fmla="*/ 5198 h 10001"/>
              <a:gd name="connsiteX22" fmla="*/ 7004 w 9986"/>
              <a:gd name="connsiteY22" fmla="*/ 1115 h 10001"/>
              <a:gd name="connsiteX23" fmla="*/ 8034 w 9986"/>
              <a:gd name="connsiteY23" fmla="*/ 2899 h 10001"/>
              <a:gd name="connsiteX24" fmla="*/ 8148 w 9986"/>
              <a:gd name="connsiteY24" fmla="*/ 2936 h 10001"/>
              <a:gd name="connsiteX25" fmla="*/ 9640 w 9986"/>
              <a:gd name="connsiteY25" fmla="*/ 1041 h 10001"/>
              <a:gd name="connsiteX26" fmla="*/ 9388 w 9986"/>
              <a:gd name="connsiteY26" fmla="*/ 2053 h 10001"/>
              <a:gd name="connsiteX27" fmla="*/ 9518 w 9986"/>
              <a:gd name="connsiteY27" fmla="*/ 2201 h 10001"/>
              <a:gd name="connsiteX28" fmla="*/ 9964 w 9986"/>
              <a:gd name="connsiteY28" fmla="*/ 674 h 10001"/>
              <a:gd name="connsiteX29" fmla="*/ 9964 w 9986"/>
              <a:gd name="connsiteY29" fmla="*/ 453 h 10001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67 w 10000"/>
              <a:gd name="connsiteY6" fmla="*/ 692 h 10000"/>
              <a:gd name="connsiteX7" fmla="*/ 6919 w 10000"/>
              <a:gd name="connsiteY7" fmla="*/ 729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7014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67 w 10000"/>
              <a:gd name="connsiteY6" fmla="*/ 692 h 10000"/>
              <a:gd name="connsiteX7" fmla="*/ 6919 w 10000"/>
              <a:gd name="connsiteY7" fmla="*/ 729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7014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67 w 10000"/>
              <a:gd name="connsiteY6" fmla="*/ 692 h 10000"/>
              <a:gd name="connsiteX7" fmla="*/ 6865 w 10000"/>
              <a:gd name="connsiteY7" fmla="*/ 729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7014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05 w 10000"/>
              <a:gd name="connsiteY6" fmla="*/ 692 h 10000"/>
              <a:gd name="connsiteX7" fmla="*/ 6865 w 10000"/>
              <a:gd name="connsiteY7" fmla="*/ 729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7014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05 w 10000"/>
              <a:gd name="connsiteY6" fmla="*/ 692 h 10000"/>
              <a:gd name="connsiteX7" fmla="*/ 6865 w 10000"/>
              <a:gd name="connsiteY7" fmla="*/ 729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945 w 10000"/>
              <a:gd name="connsiteY22" fmla="*/ 1099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05 w 10000"/>
              <a:gd name="connsiteY6" fmla="*/ 692 h 10000"/>
              <a:gd name="connsiteX7" fmla="*/ 6865 w 10000"/>
              <a:gd name="connsiteY7" fmla="*/ 729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945 w 10000"/>
              <a:gd name="connsiteY22" fmla="*/ 1099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945 w 10000"/>
              <a:gd name="connsiteY22" fmla="*/ 1099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70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945 w 10000"/>
              <a:gd name="connsiteY22" fmla="*/ 1099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945 w 10000"/>
              <a:gd name="connsiteY22" fmla="*/ 1099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68 w 10000"/>
              <a:gd name="connsiteY22" fmla="*/ 1099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72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64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49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49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49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49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  <a:gd name="connsiteX0" fmla="*/ 9978 w 10000"/>
              <a:gd name="connsiteY0" fmla="*/ 453 h 10000"/>
              <a:gd name="connsiteX1" fmla="*/ 9917 w 10000"/>
              <a:gd name="connsiteY1" fmla="*/ 306 h 10000"/>
              <a:gd name="connsiteX2" fmla="*/ 8989 w 10000"/>
              <a:gd name="connsiteY2" fmla="*/ 11 h 10000"/>
              <a:gd name="connsiteX3" fmla="*/ 8989 w 10000"/>
              <a:gd name="connsiteY3" fmla="*/ 417 h 10000"/>
              <a:gd name="connsiteX4" fmla="*/ 9663 w 10000"/>
              <a:gd name="connsiteY4" fmla="*/ 563 h 10000"/>
              <a:gd name="connsiteX5" fmla="*/ 8125 w 10000"/>
              <a:gd name="connsiteY5" fmla="*/ 2513 h 10000"/>
              <a:gd name="connsiteX6" fmla="*/ 6905 w 10000"/>
              <a:gd name="connsiteY6" fmla="*/ 692 h 10000"/>
              <a:gd name="connsiteX7" fmla="*/ 6749 w 10000"/>
              <a:gd name="connsiteY7" fmla="*/ 794 h 10000"/>
              <a:gd name="connsiteX8" fmla="*/ 5380 w 10000"/>
              <a:gd name="connsiteY8" fmla="*/ 4775 h 10000"/>
              <a:gd name="connsiteX9" fmla="*/ 4541 w 10000"/>
              <a:gd name="connsiteY9" fmla="*/ 3469 h 10000"/>
              <a:gd name="connsiteX10" fmla="*/ 4391 w 10000"/>
              <a:gd name="connsiteY10" fmla="*/ 3524 h 10000"/>
              <a:gd name="connsiteX11" fmla="*/ 3019 w 10000"/>
              <a:gd name="connsiteY11" fmla="*/ 8342 h 10000"/>
              <a:gd name="connsiteX12" fmla="*/ 2355 w 10000"/>
              <a:gd name="connsiteY12" fmla="*/ 6779 h 10000"/>
              <a:gd name="connsiteX13" fmla="*/ 2225 w 10000"/>
              <a:gd name="connsiteY13" fmla="*/ 6779 h 10000"/>
              <a:gd name="connsiteX14" fmla="*/ 65 w 10000"/>
              <a:gd name="connsiteY14" fmla="*/ 9620 h 10000"/>
              <a:gd name="connsiteX15" fmla="*/ 140 w 10000"/>
              <a:gd name="connsiteY15" fmla="*/ 9961 h 10000"/>
              <a:gd name="connsiteX16" fmla="*/ 2286 w 10000"/>
              <a:gd name="connsiteY16" fmla="*/ 7203 h 10000"/>
              <a:gd name="connsiteX17" fmla="*/ 2967 w 10000"/>
              <a:gd name="connsiteY17" fmla="*/ 8820 h 10000"/>
              <a:gd name="connsiteX18" fmla="*/ 3117 w 10000"/>
              <a:gd name="connsiteY18" fmla="*/ 8784 h 10000"/>
              <a:gd name="connsiteX19" fmla="*/ 4496 w 10000"/>
              <a:gd name="connsiteY19" fmla="*/ 3911 h 10000"/>
              <a:gd name="connsiteX20" fmla="*/ 5344 w 10000"/>
              <a:gd name="connsiteY20" fmla="*/ 5215 h 10000"/>
              <a:gd name="connsiteX21" fmla="*/ 5468 w 10000"/>
              <a:gd name="connsiteY21" fmla="*/ 5197 h 10000"/>
              <a:gd name="connsiteX22" fmla="*/ 6883 w 10000"/>
              <a:gd name="connsiteY22" fmla="*/ 1115 h 10000"/>
              <a:gd name="connsiteX23" fmla="*/ 8045 w 10000"/>
              <a:gd name="connsiteY23" fmla="*/ 2899 h 10000"/>
              <a:gd name="connsiteX24" fmla="*/ 8159 w 10000"/>
              <a:gd name="connsiteY24" fmla="*/ 2936 h 10000"/>
              <a:gd name="connsiteX25" fmla="*/ 9654 w 10000"/>
              <a:gd name="connsiteY25" fmla="*/ 1041 h 10000"/>
              <a:gd name="connsiteX26" fmla="*/ 9401 w 10000"/>
              <a:gd name="connsiteY26" fmla="*/ 2053 h 10000"/>
              <a:gd name="connsiteX27" fmla="*/ 9531 w 10000"/>
              <a:gd name="connsiteY27" fmla="*/ 2201 h 10000"/>
              <a:gd name="connsiteX28" fmla="*/ 9978 w 10000"/>
              <a:gd name="connsiteY28" fmla="*/ 674 h 10000"/>
              <a:gd name="connsiteX29" fmla="*/ 9978 w 10000"/>
              <a:gd name="connsiteY29" fmla="*/ 45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0000" h="10000">
                <a:moveTo>
                  <a:pt x="9978" y="453"/>
                </a:moveTo>
                <a:cubicBezTo>
                  <a:pt x="9978" y="399"/>
                  <a:pt x="9952" y="325"/>
                  <a:pt x="9917" y="306"/>
                </a:cubicBezTo>
                <a:cubicBezTo>
                  <a:pt x="9611" y="104"/>
                  <a:pt x="9304" y="-43"/>
                  <a:pt x="8989" y="11"/>
                </a:cubicBezTo>
                <a:cubicBezTo>
                  <a:pt x="8867" y="48"/>
                  <a:pt x="8867" y="436"/>
                  <a:pt x="8989" y="417"/>
                </a:cubicBezTo>
                <a:cubicBezTo>
                  <a:pt x="9217" y="380"/>
                  <a:pt x="9444" y="436"/>
                  <a:pt x="9663" y="563"/>
                </a:cubicBezTo>
                <a:cubicBezTo>
                  <a:pt x="9156" y="1244"/>
                  <a:pt x="8631" y="1852"/>
                  <a:pt x="8125" y="2513"/>
                </a:cubicBezTo>
                <a:cubicBezTo>
                  <a:pt x="7776" y="1930"/>
                  <a:pt x="7299" y="1240"/>
                  <a:pt x="6905" y="692"/>
                </a:cubicBezTo>
                <a:cubicBezTo>
                  <a:pt x="6852" y="619"/>
                  <a:pt x="6795" y="649"/>
                  <a:pt x="6749" y="794"/>
                </a:cubicBezTo>
                <a:cubicBezTo>
                  <a:pt x="6529" y="1486"/>
                  <a:pt x="5859" y="3501"/>
                  <a:pt x="5380" y="4775"/>
                </a:cubicBezTo>
                <a:cubicBezTo>
                  <a:pt x="5100" y="4352"/>
                  <a:pt x="4812" y="3948"/>
                  <a:pt x="4541" y="3469"/>
                </a:cubicBezTo>
                <a:cubicBezTo>
                  <a:pt x="4488" y="3396"/>
                  <a:pt x="4418" y="3396"/>
                  <a:pt x="4391" y="3524"/>
                </a:cubicBezTo>
                <a:cubicBezTo>
                  <a:pt x="3939" y="5142"/>
                  <a:pt x="3457" y="6706"/>
                  <a:pt x="3019" y="8342"/>
                </a:cubicBezTo>
                <a:cubicBezTo>
                  <a:pt x="2802" y="7808"/>
                  <a:pt x="2609" y="7258"/>
                  <a:pt x="2355" y="6779"/>
                </a:cubicBezTo>
                <a:cubicBezTo>
                  <a:pt x="2320" y="6706"/>
                  <a:pt x="2300" y="6655"/>
                  <a:pt x="2225" y="6779"/>
                </a:cubicBezTo>
                <a:cubicBezTo>
                  <a:pt x="1694" y="7657"/>
                  <a:pt x="1073" y="8561"/>
                  <a:pt x="65" y="9620"/>
                </a:cubicBezTo>
                <a:cubicBezTo>
                  <a:pt x="-41" y="9712"/>
                  <a:pt x="-17" y="10130"/>
                  <a:pt x="140" y="9961"/>
                </a:cubicBezTo>
                <a:cubicBezTo>
                  <a:pt x="752" y="9304"/>
                  <a:pt x="1450" y="8599"/>
                  <a:pt x="2286" y="7203"/>
                </a:cubicBezTo>
                <a:cubicBezTo>
                  <a:pt x="2541" y="7698"/>
                  <a:pt x="2741" y="8268"/>
                  <a:pt x="2967" y="8820"/>
                </a:cubicBezTo>
                <a:cubicBezTo>
                  <a:pt x="3011" y="8930"/>
                  <a:pt x="3090" y="8895"/>
                  <a:pt x="3117" y="8784"/>
                </a:cubicBezTo>
                <a:cubicBezTo>
                  <a:pt x="3552" y="7128"/>
                  <a:pt x="4042" y="5547"/>
                  <a:pt x="4496" y="3911"/>
                </a:cubicBezTo>
                <a:cubicBezTo>
                  <a:pt x="4778" y="4371"/>
                  <a:pt x="5065" y="4775"/>
                  <a:pt x="5344" y="5215"/>
                </a:cubicBezTo>
                <a:cubicBezTo>
                  <a:pt x="5380" y="5271"/>
                  <a:pt x="5427" y="5297"/>
                  <a:pt x="5468" y="5197"/>
                </a:cubicBezTo>
                <a:cubicBezTo>
                  <a:pt x="5745" y="4522"/>
                  <a:pt x="6403" y="2532"/>
                  <a:pt x="6883" y="1115"/>
                </a:cubicBezTo>
                <a:cubicBezTo>
                  <a:pt x="7266" y="1669"/>
                  <a:pt x="7705" y="2292"/>
                  <a:pt x="8045" y="2899"/>
                </a:cubicBezTo>
                <a:cubicBezTo>
                  <a:pt x="8080" y="2955"/>
                  <a:pt x="8125" y="2991"/>
                  <a:pt x="8159" y="2936"/>
                </a:cubicBezTo>
                <a:cubicBezTo>
                  <a:pt x="8659" y="2292"/>
                  <a:pt x="9164" y="1685"/>
                  <a:pt x="9654" y="1041"/>
                </a:cubicBezTo>
                <a:cubicBezTo>
                  <a:pt x="9558" y="1355"/>
                  <a:pt x="9479" y="1705"/>
                  <a:pt x="9401" y="2053"/>
                </a:cubicBezTo>
                <a:cubicBezTo>
                  <a:pt x="9357" y="2218"/>
                  <a:pt x="9488" y="2385"/>
                  <a:pt x="9531" y="2201"/>
                </a:cubicBezTo>
                <a:cubicBezTo>
                  <a:pt x="9654" y="1649"/>
                  <a:pt x="9777" y="1115"/>
                  <a:pt x="9978" y="674"/>
                </a:cubicBezTo>
                <a:cubicBezTo>
                  <a:pt x="10012" y="600"/>
                  <a:pt x="10004" y="508"/>
                  <a:pt x="9978" y="453"/>
                </a:cubicBezTo>
                <a:close/>
              </a:path>
            </a:pathLst>
          </a:custGeom>
          <a:solidFill>
            <a:srgbClr val="33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graph side row"/>
          <p:cNvSpPr>
            <a:spLocks/>
          </p:cNvSpPr>
          <p:nvPr/>
        </p:nvSpPr>
        <p:spPr bwMode="auto">
          <a:xfrm>
            <a:off x="1703873" y="1058314"/>
            <a:ext cx="461962" cy="5002213"/>
          </a:xfrm>
          <a:custGeom>
            <a:avLst/>
            <a:gdLst>
              <a:gd name="T0" fmla="*/ 88 w 99"/>
              <a:gd name="T1" fmla="*/ 36 h 1070"/>
              <a:gd name="T2" fmla="*/ 52 w 99"/>
              <a:gd name="T3" fmla="*/ 9 h 1070"/>
              <a:gd name="T4" fmla="*/ 33 w 99"/>
              <a:gd name="T5" fmla="*/ 12 h 1070"/>
              <a:gd name="T6" fmla="*/ 33 w 99"/>
              <a:gd name="T7" fmla="*/ 15 h 1070"/>
              <a:gd name="T8" fmla="*/ 7 w 99"/>
              <a:gd name="T9" fmla="*/ 59 h 1070"/>
              <a:gd name="T10" fmla="*/ 23 w 99"/>
              <a:gd name="T11" fmla="*/ 69 h 1070"/>
              <a:gd name="T12" fmla="*/ 33 w 99"/>
              <a:gd name="T13" fmla="*/ 52 h 1070"/>
              <a:gd name="T14" fmla="*/ 33 w 99"/>
              <a:gd name="T15" fmla="*/ 522 h 1070"/>
              <a:gd name="T16" fmla="*/ 33 w 99"/>
              <a:gd name="T17" fmla="*/ 1058 h 1070"/>
              <a:gd name="T18" fmla="*/ 53 w 99"/>
              <a:gd name="T19" fmla="*/ 1058 h 1070"/>
              <a:gd name="T20" fmla="*/ 53 w 99"/>
              <a:gd name="T21" fmla="*/ 513 h 1070"/>
              <a:gd name="T22" fmla="*/ 53 w 99"/>
              <a:gd name="T23" fmla="*/ 35 h 1070"/>
              <a:gd name="T24" fmla="*/ 78 w 99"/>
              <a:gd name="T25" fmla="*/ 52 h 1070"/>
              <a:gd name="T26" fmla="*/ 88 w 99"/>
              <a:gd name="T27" fmla="*/ 36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99" h="1070">
                <a:moveTo>
                  <a:pt x="88" y="36"/>
                </a:moveTo>
                <a:cubicBezTo>
                  <a:pt x="74" y="30"/>
                  <a:pt x="64" y="18"/>
                  <a:pt x="52" y="9"/>
                </a:cubicBezTo>
                <a:cubicBezTo>
                  <a:pt x="50" y="0"/>
                  <a:pt x="33" y="0"/>
                  <a:pt x="33" y="12"/>
                </a:cubicBezTo>
                <a:cubicBezTo>
                  <a:pt x="33" y="13"/>
                  <a:pt x="33" y="14"/>
                  <a:pt x="33" y="15"/>
                </a:cubicBezTo>
                <a:cubicBezTo>
                  <a:pt x="23" y="29"/>
                  <a:pt x="15" y="44"/>
                  <a:pt x="7" y="59"/>
                </a:cubicBezTo>
                <a:cubicBezTo>
                  <a:pt x="0" y="70"/>
                  <a:pt x="17" y="80"/>
                  <a:pt x="23" y="69"/>
                </a:cubicBezTo>
                <a:cubicBezTo>
                  <a:pt x="27" y="63"/>
                  <a:pt x="30" y="58"/>
                  <a:pt x="33" y="52"/>
                </a:cubicBezTo>
                <a:cubicBezTo>
                  <a:pt x="33" y="209"/>
                  <a:pt x="32" y="365"/>
                  <a:pt x="33" y="522"/>
                </a:cubicBezTo>
                <a:cubicBezTo>
                  <a:pt x="34" y="701"/>
                  <a:pt x="34" y="879"/>
                  <a:pt x="33" y="1058"/>
                </a:cubicBezTo>
                <a:cubicBezTo>
                  <a:pt x="33" y="1070"/>
                  <a:pt x="53" y="1070"/>
                  <a:pt x="53" y="1058"/>
                </a:cubicBezTo>
                <a:cubicBezTo>
                  <a:pt x="54" y="876"/>
                  <a:pt x="54" y="695"/>
                  <a:pt x="53" y="513"/>
                </a:cubicBezTo>
                <a:cubicBezTo>
                  <a:pt x="52" y="354"/>
                  <a:pt x="53" y="194"/>
                  <a:pt x="53" y="35"/>
                </a:cubicBezTo>
                <a:cubicBezTo>
                  <a:pt x="61" y="41"/>
                  <a:pt x="68" y="48"/>
                  <a:pt x="78" y="52"/>
                </a:cubicBezTo>
                <a:cubicBezTo>
                  <a:pt x="90" y="57"/>
                  <a:pt x="99" y="41"/>
                  <a:pt x="88" y="3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graph bottom row"/>
          <p:cNvSpPr>
            <a:spLocks/>
          </p:cNvSpPr>
          <p:nvPr/>
        </p:nvSpPr>
        <p:spPr bwMode="auto">
          <a:xfrm>
            <a:off x="1870244" y="5834754"/>
            <a:ext cx="7889874" cy="463550"/>
          </a:xfrm>
          <a:custGeom>
            <a:avLst/>
            <a:gdLst>
              <a:gd name="T0" fmla="*/ 1683 w 1690"/>
              <a:gd name="T1" fmla="*/ 33 h 99"/>
              <a:gd name="T2" fmla="*/ 1624 w 1690"/>
              <a:gd name="T3" fmla="*/ 8 h 99"/>
              <a:gd name="T4" fmla="*/ 1614 w 1690"/>
              <a:gd name="T5" fmla="*/ 24 h 99"/>
              <a:gd name="T6" fmla="*/ 1639 w 1690"/>
              <a:gd name="T7" fmla="*/ 37 h 99"/>
              <a:gd name="T8" fmla="*/ 1089 w 1690"/>
              <a:gd name="T9" fmla="*/ 33 h 99"/>
              <a:gd name="T10" fmla="*/ 668 w 1690"/>
              <a:gd name="T11" fmla="*/ 32 h 99"/>
              <a:gd name="T12" fmla="*/ 22 w 1690"/>
              <a:gd name="T13" fmla="*/ 37 h 99"/>
              <a:gd name="T14" fmla="*/ 13 w 1690"/>
              <a:gd name="T15" fmla="*/ 37 h 99"/>
              <a:gd name="T16" fmla="*/ 13 w 1690"/>
              <a:gd name="T17" fmla="*/ 56 h 99"/>
              <a:gd name="T18" fmla="*/ 611 w 1690"/>
              <a:gd name="T19" fmla="*/ 52 h 99"/>
              <a:gd name="T20" fmla="*/ 1017 w 1690"/>
              <a:gd name="T21" fmla="*/ 52 h 99"/>
              <a:gd name="T22" fmla="*/ 1637 w 1690"/>
              <a:gd name="T23" fmla="*/ 56 h 99"/>
              <a:gd name="T24" fmla="*/ 1620 w 1690"/>
              <a:gd name="T25" fmla="*/ 78 h 99"/>
              <a:gd name="T26" fmla="*/ 1636 w 1690"/>
              <a:gd name="T27" fmla="*/ 88 h 99"/>
              <a:gd name="T28" fmla="*/ 1663 w 1690"/>
              <a:gd name="T29" fmla="*/ 62 h 99"/>
              <a:gd name="T30" fmla="*/ 1685 w 1690"/>
              <a:gd name="T31" fmla="*/ 48 h 99"/>
              <a:gd name="T32" fmla="*/ 1683 w 1690"/>
              <a:gd name="T33" fmla="*/ 33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90" h="99">
                <a:moveTo>
                  <a:pt x="1683" y="33"/>
                </a:moveTo>
                <a:cubicBezTo>
                  <a:pt x="1666" y="19"/>
                  <a:pt x="1642" y="20"/>
                  <a:pt x="1624" y="8"/>
                </a:cubicBezTo>
                <a:cubicBezTo>
                  <a:pt x="1614" y="0"/>
                  <a:pt x="1604" y="17"/>
                  <a:pt x="1614" y="24"/>
                </a:cubicBezTo>
                <a:cubicBezTo>
                  <a:pt x="1622" y="30"/>
                  <a:pt x="1630" y="34"/>
                  <a:pt x="1639" y="37"/>
                </a:cubicBezTo>
                <a:cubicBezTo>
                  <a:pt x="1456" y="36"/>
                  <a:pt x="1272" y="34"/>
                  <a:pt x="1089" y="33"/>
                </a:cubicBezTo>
                <a:cubicBezTo>
                  <a:pt x="949" y="32"/>
                  <a:pt x="808" y="31"/>
                  <a:pt x="668" y="32"/>
                </a:cubicBezTo>
                <a:cubicBezTo>
                  <a:pt x="453" y="34"/>
                  <a:pt x="238" y="35"/>
                  <a:pt x="22" y="37"/>
                </a:cubicBezTo>
                <a:cubicBezTo>
                  <a:pt x="19" y="37"/>
                  <a:pt x="16" y="37"/>
                  <a:pt x="13" y="37"/>
                </a:cubicBezTo>
                <a:cubicBezTo>
                  <a:pt x="0" y="37"/>
                  <a:pt x="0" y="57"/>
                  <a:pt x="13" y="56"/>
                </a:cubicBezTo>
                <a:cubicBezTo>
                  <a:pt x="212" y="55"/>
                  <a:pt x="411" y="53"/>
                  <a:pt x="611" y="52"/>
                </a:cubicBezTo>
                <a:cubicBezTo>
                  <a:pt x="746" y="51"/>
                  <a:pt x="882" y="51"/>
                  <a:pt x="1017" y="52"/>
                </a:cubicBezTo>
                <a:cubicBezTo>
                  <a:pt x="1224" y="54"/>
                  <a:pt x="1430" y="55"/>
                  <a:pt x="1637" y="56"/>
                </a:cubicBezTo>
                <a:cubicBezTo>
                  <a:pt x="1630" y="62"/>
                  <a:pt x="1624" y="70"/>
                  <a:pt x="1620" y="78"/>
                </a:cubicBezTo>
                <a:cubicBezTo>
                  <a:pt x="1613" y="89"/>
                  <a:pt x="1630" y="99"/>
                  <a:pt x="1636" y="88"/>
                </a:cubicBezTo>
                <a:cubicBezTo>
                  <a:pt x="1643" y="76"/>
                  <a:pt x="1651" y="69"/>
                  <a:pt x="1663" y="62"/>
                </a:cubicBezTo>
                <a:cubicBezTo>
                  <a:pt x="1671" y="58"/>
                  <a:pt x="1679" y="55"/>
                  <a:pt x="1685" y="48"/>
                </a:cubicBezTo>
                <a:cubicBezTo>
                  <a:pt x="1690" y="43"/>
                  <a:pt x="1688" y="36"/>
                  <a:pt x="1683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670754" y="1167446"/>
            <a:ext cx="4419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Trust in Leadership</a:t>
            </a:r>
            <a:endParaRPr lang="en-US" sz="28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95114" y="1989956"/>
            <a:ext cx="47871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Hands-on Management </a:t>
            </a:r>
            <a:endParaRPr lang="en-US" sz="28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045568" y="2692741"/>
            <a:ext cx="4286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ewy" panose="02000000000000000000" pitchFamily="2" charset="0"/>
                <a:ea typeface="Chewy" panose="02000000000000000000" pitchFamily="2" charset="0"/>
              </a:rPr>
              <a:t>Meaningful Work &amp; Growth Opportunities</a:t>
            </a:r>
            <a:endParaRPr lang="en-US" sz="28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8094156" y="3832405"/>
            <a:ext cx="47270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hewy" panose="02000000000000000000" pitchFamily="2" charset="0"/>
                <a:ea typeface="Chewy" panose="02000000000000000000" pitchFamily="2" charset="0"/>
              </a:rPr>
              <a:t>Positive Work Environment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0" y="310023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Chewy" panose="02000000000000000000" pitchFamily="2" charset="0"/>
                <a:ea typeface="Chewy" panose="02000000000000000000" pitchFamily="2" charset="0"/>
              </a:rPr>
              <a:t>Key Drivers of Engagement</a:t>
            </a:r>
            <a:endParaRPr lang="en-US" sz="3200" dirty="0"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15" name="wave arrow"/>
          <p:cNvSpPr>
            <a:spLocks/>
          </p:cNvSpPr>
          <p:nvPr/>
        </p:nvSpPr>
        <p:spPr bwMode="auto">
          <a:xfrm>
            <a:off x="2032029" y="4053223"/>
            <a:ext cx="5964952" cy="2011514"/>
          </a:xfrm>
          <a:custGeom>
            <a:avLst/>
            <a:gdLst>
              <a:gd name="T0" fmla="*/ 1187 w 1194"/>
              <a:gd name="T1" fmla="*/ 42 h 673"/>
              <a:gd name="T2" fmla="*/ 1088 w 1194"/>
              <a:gd name="T3" fmla="*/ 2 h 673"/>
              <a:gd name="T4" fmla="*/ 1082 w 1194"/>
              <a:gd name="T5" fmla="*/ 23 h 673"/>
              <a:gd name="T6" fmla="*/ 1143 w 1194"/>
              <a:gd name="T7" fmla="*/ 42 h 673"/>
              <a:gd name="T8" fmla="*/ 634 w 1194"/>
              <a:gd name="T9" fmla="*/ 226 h 673"/>
              <a:gd name="T10" fmla="*/ 400 w 1194"/>
              <a:gd name="T11" fmla="*/ 432 h 673"/>
              <a:gd name="T12" fmla="*/ 94 w 1194"/>
              <a:gd name="T13" fmla="*/ 613 h 673"/>
              <a:gd name="T14" fmla="*/ 13 w 1194"/>
              <a:gd name="T15" fmla="*/ 647 h 673"/>
              <a:gd name="T16" fmla="*/ 19 w 1194"/>
              <a:gd name="T17" fmla="*/ 668 h 673"/>
              <a:gd name="T18" fmla="*/ 311 w 1194"/>
              <a:gd name="T19" fmla="*/ 520 h 673"/>
              <a:gd name="T20" fmla="*/ 578 w 1194"/>
              <a:gd name="T21" fmla="*/ 307 h 673"/>
              <a:gd name="T22" fmla="*/ 681 w 1194"/>
              <a:gd name="T23" fmla="*/ 216 h 673"/>
              <a:gd name="T24" fmla="*/ 821 w 1194"/>
              <a:gd name="T25" fmla="*/ 136 h 673"/>
              <a:gd name="T26" fmla="*/ 1126 w 1194"/>
              <a:gd name="T27" fmla="*/ 65 h 673"/>
              <a:gd name="T28" fmla="*/ 1157 w 1194"/>
              <a:gd name="T29" fmla="*/ 63 h 673"/>
              <a:gd name="T30" fmla="*/ 1106 w 1194"/>
              <a:gd name="T31" fmla="*/ 114 h 673"/>
              <a:gd name="T32" fmla="*/ 1118 w 1194"/>
              <a:gd name="T33" fmla="*/ 125 h 673"/>
              <a:gd name="T34" fmla="*/ 1188 w 1194"/>
              <a:gd name="T35" fmla="*/ 62 h 673"/>
              <a:gd name="T36" fmla="*/ 1192 w 1194"/>
              <a:gd name="T37" fmla="*/ 55 h 673"/>
              <a:gd name="T38" fmla="*/ 1187 w 1194"/>
              <a:gd name="T39" fmla="*/ 42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94" h="673">
                <a:moveTo>
                  <a:pt x="1187" y="42"/>
                </a:moveTo>
                <a:cubicBezTo>
                  <a:pt x="1157" y="23"/>
                  <a:pt x="1124" y="7"/>
                  <a:pt x="1088" y="2"/>
                </a:cubicBezTo>
                <a:cubicBezTo>
                  <a:pt x="1075" y="0"/>
                  <a:pt x="1069" y="21"/>
                  <a:pt x="1082" y="23"/>
                </a:cubicBezTo>
                <a:cubicBezTo>
                  <a:pt x="1104" y="26"/>
                  <a:pt x="1124" y="33"/>
                  <a:pt x="1143" y="42"/>
                </a:cubicBezTo>
                <a:cubicBezTo>
                  <a:pt x="960" y="55"/>
                  <a:pt x="777" y="105"/>
                  <a:pt x="634" y="226"/>
                </a:cubicBezTo>
                <a:cubicBezTo>
                  <a:pt x="555" y="294"/>
                  <a:pt x="485" y="370"/>
                  <a:pt x="400" y="432"/>
                </a:cubicBezTo>
                <a:cubicBezTo>
                  <a:pt x="305" y="503"/>
                  <a:pt x="202" y="564"/>
                  <a:pt x="94" y="613"/>
                </a:cubicBezTo>
                <a:cubicBezTo>
                  <a:pt x="67" y="625"/>
                  <a:pt x="40" y="637"/>
                  <a:pt x="13" y="647"/>
                </a:cubicBezTo>
                <a:cubicBezTo>
                  <a:pt x="0" y="652"/>
                  <a:pt x="6" y="673"/>
                  <a:pt x="19" y="668"/>
                </a:cubicBezTo>
                <a:cubicBezTo>
                  <a:pt x="121" y="629"/>
                  <a:pt x="218" y="578"/>
                  <a:pt x="311" y="520"/>
                </a:cubicBezTo>
                <a:cubicBezTo>
                  <a:pt x="408" y="459"/>
                  <a:pt x="495" y="387"/>
                  <a:pt x="578" y="307"/>
                </a:cubicBezTo>
                <a:cubicBezTo>
                  <a:pt x="611" y="276"/>
                  <a:pt x="644" y="244"/>
                  <a:pt x="681" y="216"/>
                </a:cubicBezTo>
                <a:cubicBezTo>
                  <a:pt x="724" y="183"/>
                  <a:pt x="772" y="158"/>
                  <a:pt x="821" y="136"/>
                </a:cubicBezTo>
                <a:cubicBezTo>
                  <a:pt x="917" y="94"/>
                  <a:pt x="1022" y="73"/>
                  <a:pt x="1126" y="65"/>
                </a:cubicBezTo>
                <a:cubicBezTo>
                  <a:pt x="1136" y="64"/>
                  <a:pt x="1147" y="63"/>
                  <a:pt x="1157" y="63"/>
                </a:cubicBezTo>
                <a:cubicBezTo>
                  <a:pt x="1138" y="78"/>
                  <a:pt x="1122" y="94"/>
                  <a:pt x="1106" y="114"/>
                </a:cubicBezTo>
                <a:cubicBezTo>
                  <a:pt x="1099" y="122"/>
                  <a:pt x="1111" y="134"/>
                  <a:pt x="1118" y="125"/>
                </a:cubicBezTo>
                <a:cubicBezTo>
                  <a:pt x="1139" y="100"/>
                  <a:pt x="1160" y="79"/>
                  <a:pt x="1188" y="62"/>
                </a:cubicBezTo>
                <a:cubicBezTo>
                  <a:pt x="1191" y="60"/>
                  <a:pt x="1192" y="57"/>
                  <a:pt x="1192" y="55"/>
                </a:cubicBezTo>
                <a:cubicBezTo>
                  <a:pt x="1194" y="50"/>
                  <a:pt x="1192" y="45"/>
                  <a:pt x="1187" y="42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stick figure red p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53" y="4094015"/>
            <a:ext cx="1550992" cy="29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0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67" grpId="0"/>
      <p:bldP spid="68" grpId="0"/>
      <p:bldP spid="69" grpId="0"/>
      <p:bldP spid="118" grpId="0"/>
      <p:bldP spid="119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ubble"/>
          <p:cNvSpPr>
            <a:spLocks noEditPoints="1"/>
          </p:cNvSpPr>
          <p:nvPr/>
        </p:nvSpPr>
        <p:spPr bwMode="auto">
          <a:xfrm rot="21132681">
            <a:off x="970432" y="17730"/>
            <a:ext cx="8879053" cy="5655333"/>
          </a:xfrm>
          <a:custGeom>
            <a:avLst/>
            <a:gdLst>
              <a:gd name="T0" fmla="*/ 2074 w 2100"/>
              <a:gd name="T1" fmla="*/ 561 h 1511"/>
              <a:gd name="T2" fmla="*/ 1798 w 2100"/>
              <a:gd name="T3" fmla="*/ 202 h 1511"/>
              <a:gd name="T4" fmla="*/ 1300 w 2100"/>
              <a:gd name="T5" fmla="*/ 34 h 1511"/>
              <a:gd name="T6" fmla="*/ 812 w 2100"/>
              <a:gd name="T7" fmla="*/ 22 h 1511"/>
              <a:gd name="T8" fmla="*/ 322 w 2100"/>
              <a:gd name="T9" fmla="*/ 180 h 1511"/>
              <a:gd name="T10" fmla="*/ 3 w 2100"/>
              <a:gd name="T11" fmla="*/ 617 h 1511"/>
              <a:gd name="T12" fmla="*/ 307 w 2100"/>
              <a:gd name="T13" fmla="*/ 1060 h 1511"/>
              <a:gd name="T14" fmla="*/ 818 w 2100"/>
              <a:gd name="T15" fmla="*/ 1207 h 1511"/>
              <a:gd name="T16" fmla="*/ 887 w 2100"/>
              <a:gd name="T17" fmla="*/ 1215 h 1511"/>
              <a:gd name="T18" fmla="*/ 837 w 2100"/>
              <a:gd name="T19" fmla="*/ 1226 h 1511"/>
              <a:gd name="T20" fmla="*/ 845 w 2100"/>
              <a:gd name="T21" fmla="*/ 1253 h 1511"/>
              <a:gd name="T22" fmla="*/ 955 w 2100"/>
              <a:gd name="T23" fmla="*/ 1233 h 1511"/>
              <a:gd name="T24" fmla="*/ 989 w 2100"/>
              <a:gd name="T25" fmla="*/ 1241 h 1511"/>
              <a:gd name="T26" fmla="*/ 1024 w 2100"/>
              <a:gd name="T27" fmla="*/ 1287 h 1511"/>
              <a:gd name="T28" fmla="*/ 1110 w 2100"/>
              <a:gd name="T29" fmla="*/ 1369 h 1511"/>
              <a:gd name="T30" fmla="*/ 1312 w 2100"/>
              <a:gd name="T31" fmla="*/ 1475 h 1511"/>
              <a:gd name="T32" fmla="*/ 1503 w 2100"/>
              <a:gd name="T33" fmla="*/ 1511 h 1511"/>
              <a:gd name="T34" fmla="*/ 1510 w 2100"/>
              <a:gd name="T35" fmla="*/ 1485 h 1511"/>
              <a:gd name="T36" fmla="*/ 1327 w 2100"/>
              <a:gd name="T37" fmla="*/ 1299 h 1511"/>
              <a:gd name="T38" fmla="*/ 1289 w 2100"/>
              <a:gd name="T39" fmla="*/ 1209 h 1511"/>
              <a:gd name="T40" fmla="*/ 1338 w 2100"/>
              <a:gd name="T41" fmla="*/ 1174 h 1511"/>
              <a:gd name="T42" fmla="*/ 1486 w 2100"/>
              <a:gd name="T43" fmla="*/ 1150 h 1511"/>
              <a:gd name="T44" fmla="*/ 1613 w 2100"/>
              <a:gd name="T45" fmla="*/ 1108 h 1511"/>
              <a:gd name="T46" fmla="*/ 1856 w 2100"/>
              <a:gd name="T47" fmla="*/ 974 h 1511"/>
              <a:gd name="T48" fmla="*/ 2074 w 2100"/>
              <a:gd name="T49" fmla="*/ 561 h 1511"/>
              <a:gd name="T50" fmla="*/ 2050 w 2100"/>
              <a:gd name="T51" fmla="*/ 627 h 1511"/>
              <a:gd name="T52" fmla="*/ 1738 w 2100"/>
              <a:gd name="T53" fmla="*/ 1016 h 1511"/>
              <a:gd name="T54" fmla="*/ 1493 w 2100"/>
              <a:gd name="T55" fmla="*/ 1119 h 1511"/>
              <a:gd name="T56" fmla="*/ 1348 w 2100"/>
              <a:gd name="T57" fmla="*/ 1144 h 1511"/>
              <a:gd name="T58" fmla="*/ 1268 w 2100"/>
              <a:gd name="T59" fmla="*/ 1175 h 1511"/>
              <a:gd name="T60" fmla="*/ 1267 w 2100"/>
              <a:gd name="T61" fmla="*/ 1240 h 1511"/>
              <a:gd name="T62" fmla="*/ 1316 w 2100"/>
              <a:gd name="T63" fmla="*/ 1334 h 1511"/>
              <a:gd name="T64" fmla="*/ 1451 w 2100"/>
              <a:gd name="T65" fmla="*/ 1480 h 1511"/>
              <a:gd name="T66" fmla="*/ 1309 w 2100"/>
              <a:gd name="T67" fmla="*/ 1444 h 1511"/>
              <a:gd name="T68" fmla="*/ 1101 w 2100"/>
              <a:gd name="T69" fmla="*/ 1326 h 1511"/>
              <a:gd name="T70" fmla="*/ 1026 w 2100"/>
              <a:gd name="T71" fmla="*/ 1245 h 1511"/>
              <a:gd name="T72" fmla="*/ 999 w 2100"/>
              <a:gd name="T73" fmla="*/ 1213 h 1511"/>
              <a:gd name="T74" fmla="*/ 952 w 2100"/>
              <a:gd name="T75" fmla="*/ 1205 h 1511"/>
              <a:gd name="T76" fmla="*/ 913 w 2100"/>
              <a:gd name="T77" fmla="*/ 1210 h 1511"/>
              <a:gd name="T78" fmla="*/ 901 w 2100"/>
              <a:gd name="T79" fmla="*/ 1188 h 1511"/>
              <a:gd name="T80" fmla="*/ 413 w 2100"/>
              <a:gd name="T81" fmla="*/ 1078 h 1511"/>
              <a:gd name="T82" fmla="*/ 35 w 2100"/>
              <a:gd name="T83" fmla="*/ 674 h 1511"/>
              <a:gd name="T84" fmla="*/ 327 w 2100"/>
              <a:gd name="T85" fmla="*/ 210 h 1511"/>
              <a:gd name="T86" fmla="*/ 820 w 2100"/>
              <a:gd name="T87" fmla="*/ 49 h 1511"/>
              <a:gd name="T88" fmla="*/ 1314 w 2100"/>
              <a:gd name="T89" fmla="*/ 64 h 1511"/>
              <a:gd name="T90" fmla="*/ 1809 w 2100"/>
              <a:gd name="T91" fmla="*/ 242 h 1511"/>
              <a:gd name="T92" fmla="*/ 2050 w 2100"/>
              <a:gd name="T93" fmla="*/ 627 h 15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100" h="1511">
                <a:moveTo>
                  <a:pt x="2074" y="561"/>
                </a:moveTo>
                <a:cubicBezTo>
                  <a:pt x="2051" y="406"/>
                  <a:pt x="1927" y="281"/>
                  <a:pt x="1798" y="202"/>
                </a:cubicBezTo>
                <a:cubicBezTo>
                  <a:pt x="1648" y="109"/>
                  <a:pt x="1473" y="61"/>
                  <a:pt x="1300" y="34"/>
                </a:cubicBezTo>
                <a:cubicBezTo>
                  <a:pt x="1140" y="9"/>
                  <a:pt x="973" y="0"/>
                  <a:pt x="812" y="22"/>
                </a:cubicBezTo>
                <a:cubicBezTo>
                  <a:pt x="642" y="45"/>
                  <a:pt x="472" y="95"/>
                  <a:pt x="322" y="180"/>
                </a:cubicBezTo>
                <a:cubicBezTo>
                  <a:pt x="162" y="271"/>
                  <a:pt x="6" y="420"/>
                  <a:pt x="3" y="617"/>
                </a:cubicBezTo>
                <a:cubicBezTo>
                  <a:pt x="0" y="808"/>
                  <a:pt x="146" y="974"/>
                  <a:pt x="307" y="1060"/>
                </a:cubicBezTo>
                <a:cubicBezTo>
                  <a:pt x="463" y="1144"/>
                  <a:pt x="644" y="1183"/>
                  <a:pt x="818" y="1207"/>
                </a:cubicBezTo>
                <a:cubicBezTo>
                  <a:pt x="841" y="1210"/>
                  <a:pt x="864" y="1213"/>
                  <a:pt x="887" y="1215"/>
                </a:cubicBezTo>
                <a:cubicBezTo>
                  <a:pt x="870" y="1218"/>
                  <a:pt x="854" y="1222"/>
                  <a:pt x="837" y="1226"/>
                </a:cubicBezTo>
                <a:cubicBezTo>
                  <a:pt x="820" y="1229"/>
                  <a:pt x="827" y="1256"/>
                  <a:pt x="845" y="1253"/>
                </a:cubicBezTo>
                <a:cubicBezTo>
                  <a:pt x="881" y="1245"/>
                  <a:pt x="918" y="1236"/>
                  <a:pt x="955" y="1233"/>
                </a:cubicBezTo>
                <a:cubicBezTo>
                  <a:pt x="968" y="1232"/>
                  <a:pt x="981" y="1233"/>
                  <a:pt x="989" y="1241"/>
                </a:cubicBezTo>
                <a:cubicBezTo>
                  <a:pt x="1002" y="1254"/>
                  <a:pt x="1012" y="1273"/>
                  <a:pt x="1024" y="1287"/>
                </a:cubicBezTo>
                <a:cubicBezTo>
                  <a:pt x="1049" y="1318"/>
                  <a:pt x="1078" y="1345"/>
                  <a:pt x="1110" y="1369"/>
                </a:cubicBezTo>
                <a:cubicBezTo>
                  <a:pt x="1170" y="1416"/>
                  <a:pt x="1240" y="1450"/>
                  <a:pt x="1312" y="1475"/>
                </a:cubicBezTo>
                <a:cubicBezTo>
                  <a:pt x="1373" y="1496"/>
                  <a:pt x="1438" y="1511"/>
                  <a:pt x="1503" y="1511"/>
                </a:cubicBezTo>
                <a:cubicBezTo>
                  <a:pt x="1517" y="1511"/>
                  <a:pt x="1522" y="1492"/>
                  <a:pt x="1510" y="1485"/>
                </a:cubicBezTo>
                <a:cubicBezTo>
                  <a:pt x="1435" y="1442"/>
                  <a:pt x="1372" y="1372"/>
                  <a:pt x="1327" y="1299"/>
                </a:cubicBezTo>
                <a:cubicBezTo>
                  <a:pt x="1310" y="1272"/>
                  <a:pt x="1292" y="1241"/>
                  <a:pt x="1289" y="1209"/>
                </a:cubicBezTo>
                <a:cubicBezTo>
                  <a:pt x="1286" y="1179"/>
                  <a:pt x="1315" y="1176"/>
                  <a:pt x="1338" y="1174"/>
                </a:cubicBezTo>
                <a:cubicBezTo>
                  <a:pt x="1388" y="1167"/>
                  <a:pt x="1437" y="1162"/>
                  <a:pt x="1486" y="1150"/>
                </a:cubicBezTo>
                <a:cubicBezTo>
                  <a:pt x="1529" y="1139"/>
                  <a:pt x="1571" y="1124"/>
                  <a:pt x="1613" y="1108"/>
                </a:cubicBezTo>
                <a:cubicBezTo>
                  <a:pt x="1699" y="1073"/>
                  <a:pt x="1781" y="1029"/>
                  <a:pt x="1856" y="974"/>
                </a:cubicBezTo>
                <a:cubicBezTo>
                  <a:pt x="1985" y="877"/>
                  <a:pt x="2100" y="732"/>
                  <a:pt x="2074" y="561"/>
                </a:cubicBezTo>
                <a:close/>
                <a:moveTo>
                  <a:pt x="2050" y="627"/>
                </a:moveTo>
                <a:cubicBezTo>
                  <a:pt x="2043" y="804"/>
                  <a:pt x="1879" y="936"/>
                  <a:pt x="1738" y="1016"/>
                </a:cubicBezTo>
                <a:cubicBezTo>
                  <a:pt x="1661" y="1060"/>
                  <a:pt x="1579" y="1095"/>
                  <a:pt x="1493" y="1119"/>
                </a:cubicBezTo>
                <a:cubicBezTo>
                  <a:pt x="1445" y="1132"/>
                  <a:pt x="1397" y="1139"/>
                  <a:pt x="1348" y="1144"/>
                </a:cubicBezTo>
                <a:cubicBezTo>
                  <a:pt x="1320" y="1147"/>
                  <a:pt x="1286" y="1149"/>
                  <a:pt x="1268" y="1175"/>
                </a:cubicBezTo>
                <a:cubicBezTo>
                  <a:pt x="1255" y="1194"/>
                  <a:pt x="1261" y="1220"/>
                  <a:pt x="1267" y="1240"/>
                </a:cubicBezTo>
                <a:cubicBezTo>
                  <a:pt x="1278" y="1274"/>
                  <a:pt x="1297" y="1305"/>
                  <a:pt x="1316" y="1334"/>
                </a:cubicBezTo>
                <a:cubicBezTo>
                  <a:pt x="1353" y="1388"/>
                  <a:pt x="1398" y="1440"/>
                  <a:pt x="1451" y="1480"/>
                </a:cubicBezTo>
                <a:cubicBezTo>
                  <a:pt x="1403" y="1474"/>
                  <a:pt x="1355" y="1461"/>
                  <a:pt x="1309" y="1444"/>
                </a:cubicBezTo>
                <a:cubicBezTo>
                  <a:pt x="1234" y="1417"/>
                  <a:pt x="1162" y="1378"/>
                  <a:pt x="1101" y="1326"/>
                </a:cubicBezTo>
                <a:cubicBezTo>
                  <a:pt x="1073" y="1302"/>
                  <a:pt x="1047" y="1275"/>
                  <a:pt x="1026" y="1245"/>
                </a:cubicBezTo>
                <a:cubicBezTo>
                  <a:pt x="1018" y="1233"/>
                  <a:pt x="1011" y="1221"/>
                  <a:pt x="999" y="1213"/>
                </a:cubicBezTo>
                <a:cubicBezTo>
                  <a:pt x="986" y="1204"/>
                  <a:pt x="967" y="1204"/>
                  <a:pt x="952" y="1205"/>
                </a:cubicBezTo>
                <a:cubicBezTo>
                  <a:pt x="939" y="1206"/>
                  <a:pt x="926" y="1208"/>
                  <a:pt x="913" y="1210"/>
                </a:cubicBezTo>
                <a:cubicBezTo>
                  <a:pt x="917" y="1202"/>
                  <a:pt x="913" y="1190"/>
                  <a:pt x="901" y="1188"/>
                </a:cubicBezTo>
                <a:cubicBezTo>
                  <a:pt x="736" y="1173"/>
                  <a:pt x="568" y="1139"/>
                  <a:pt x="413" y="1078"/>
                </a:cubicBezTo>
                <a:cubicBezTo>
                  <a:pt x="236" y="1008"/>
                  <a:pt x="69" y="870"/>
                  <a:pt x="35" y="674"/>
                </a:cubicBezTo>
                <a:cubicBezTo>
                  <a:pt x="0" y="468"/>
                  <a:pt x="165" y="305"/>
                  <a:pt x="327" y="210"/>
                </a:cubicBezTo>
                <a:cubicBezTo>
                  <a:pt x="476" y="122"/>
                  <a:pt x="649" y="71"/>
                  <a:pt x="820" y="49"/>
                </a:cubicBezTo>
                <a:cubicBezTo>
                  <a:pt x="983" y="27"/>
                  <a:pt x="1153" y="38"/>
                  <a:pt x="1314" y="64"/>
                </a:cubicBezTo>
                <a:cubicBezTo>
                  <a:pt x="1487" y="93"/>
                  <a:pt x="1662" y="145"/>
                  <a:pt x="1809" y="242"/>
                </a:cubicBezTo>
                <a:cubicBezTo>
                  <a:pt x="1936" y="325"/>
                  <a:pt x="2057" y="466"/>
                  <a:pt x="2050" y="62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9" name="lightbulb"/>
          <p:cNvGrpSpPr>
            <a:grpSpLocks noChangeAspect="1"/>
          </p:cNvGrpSpPr>
          <p:nvPr/>
        </p:nvGrpSpPr>
        <p:grpSpPr bwMode="auto">
          <a:xfrm>
            <a:off x="7136566" y="3646465"/>
            <a:ext cx="2652758" cy="2911392"/>
            <a:chOff x="1577" y="540"/>
            <a:chExt cx="2277" cy="2499"/>
          </a:xfrm>
        </p:grpSpPr>
        <p:sp>
          <p:nvSpPr>
            <p:cNvPr id="31" name="Freeform 26"/>
            <p:cNvSpPr>
              <a:spLocks noEditPoints="1"/>
            </p:cNvSpPr>
            <p:nvPr/>
          </p:nvSpPr>
          <p:spPr bwMode="auto">
            <a:xfrm>
              <a:off x="1577" y="540"/>
              <a:ext cx="2277" cy="1925"/>
            </a:xfrm>
            <a:custGeom>
              <a:avLst/>
              <a:gdLst>
                <a:gd name="T0" fmla="*/ 592 w 1165"/>
                <a:gd name="T1" fmla="*/ 38 h 985"/>
                <a:gd name="T2" fmla="*/ 633 w 1165"/>
                <a:gd name="T3" fmla="*/ 26 h 985"/>
                <a:gd name="T4" fmla="*/ 634 w 1165"/>
                <a:gd name="T5" fmla="*/ 143 h 985"/>
                <a:gd name="T6" fmla="*/ 597 w 1165"/>
                <a:gd name="T7" fmla="*/ 122 h 985"/>
                <a:gd name="T8" fmla="*/ 592 w 1165"/>
                <a:gd name="T9" fmla="*/ 38 h 985"/>
                <a:gd name="T10" fmla="*/ 981 w 1165"/>
                <a:gd name="T11" fmla="*/ 157 h 985"/>
                <a:gd name="T12" fmla="*/ 904 w 1165"/>
                <a:gd name="T13" fmla="*/ 216 h 985"/>
                <a:gd name="T14" fmla="*/ 904 w 1165"/>
                <a:gd name="T15" fmla="*/ 259 h 985"/>
                <a:gd name="T16" fmla="*/ 1022 w 1165"/>
                <a:gd name="T17" fmla="*/ 168 h 985"/>
                <a:gd name="T18" fmla="*/ 981 w 1165"/>
                <a:gd name="T19" fmla="*/ 157 h 985"/>
                <a:gd name="T20" fmla="*/ 1121 w 1165"/>
                <a:gd name="T21" fmla="*/ 465 h 985"/>
                <a:gd name="T22" fmla="*/ 1035 w 1165"/>
                <a:gd name="T23" fmla="*/ 478 h 985"/>
                <a:gd name="T24" fmla="*/ 1023 w 1165"/>
                <a:gd name="T25" fmla="*/ 519 h 985"/>
                <a:gd name="T26" fmla="*/ 1142 w 1165"/>
                <a:gd name="T27" fmla="*/ 502 h 985"/>
                <a:gd name="T28" fmla="*/ 1121 w 1165"/>
                <a:gd name="T29" fmla="*/ 465 h 985"/>
                <a:gd name="T30" fmla="*/ 1087 w 1165"/>
                <a:gd name="T31" fmla="*/ 787 h 985"/>
                <a:gd name="T32" fmla="*/ 981 w 1165"/>
                <a:gd name="T33" fmla="*/ 709 h 985"/>
                <a:gd name="T34" fmla="*/ 951 w 1165"/>
                <a:gd name="T35" fmla="*/ 739 h 985"/>
                <a:gd name="T36" fmla="*/ 1057 w 1165"/>
                <a:gd name="T37" fmla="*/ 817 h 985"/>
                <a:gd name="T38" fmla="*/ 1087 w 1165"/>
                <a:gd name="T39" fmla="*/ 787 h 985"/>
                <a:gd name="T40" fmla="*/ 211 w 1165"/>
                <a:gd name="T41" fmla="*/ 156 h 985"/>
                <a:gd name="T42" fmla="*/ 272 w 1165"/>
                <a:gd name="T43" fmla="*/ 205 h 985"/>
                <a:gd name="T44" fmla="*/ 302 w 1165"/>
                <a:gd name="T45" fmla="*/ 175 h 985"/>
                <a:gd name="T46" fmla="*/ 233 w 1165"/>
                <a:gd name="T47" fmla="*/ 119 h 985"/>
                <a:gd name="T48" fmla="*/ 203 w 1165"/>
                <a:gd name="T49" fmla="*/ 127 h 985"/>
                <a:gd name="T50" fmla="*/ 211 w 1165"/>
                <a:gd name="T51" fmla="*/ 156 h 985"/>
                <a:gd name="T52" fmla="*/ 140 w 1165"/>
                <a:gd name="T53" fmla="*/ 470 h 985"/>
                <a:gd name="T54" fmla="*/ 27 w 1165"/>
                <a:gd name="T55" fmla="*/ 457 h 985"/>
                <a:gd name="T56" fmla="*/ 27 w 1165"/>
                <a:gd name="T57" fmla="*/ 500 h 985"/>
                <a:gd name="T58" fmla="*/ 140 w 1165"/>
                <a:gd name="T59" fmla="*/ 512 h 985"/>
                <a:gd name="T60" fmla="*/ 140 w 1165"/>
                <a:gd name="T61" fmla="*/ 470 h 985"/>
                <a:gd name="T62" fmla="*/ 252 w 1165"/>
                <a:gd name="T63" fmla="*/ 797 h 985"/>
                <a:gd name="T64" fmla="*/ 249 w 1165"/>
                <a:gd name="T65" fmla="*/ 969 h 985"/>
                <a:gd name="T66" fmla="*/ 270 w 1165"/>
                <a:gd name="T67" fmla="*/ 932 h 985"/>
                <a:gd name="T68" fmla="*/ 293 w 1165"/>
                <a:gd name="T69" fmla="*/ 808 h 985"/>
                <a:gd name="T70" fmla="*/ 252 w 1165"/>
                <a:gd name="T71" fmla="*/ 797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65" h="985">
                  <a:moveTo>
                    <a:pt x="592" y="38"/>
                  </a:moveTo>
                  <a:cubicBezTo>
                    <a:pt x="588" y="11"/>
                    <a:pt x="628" y="0"/>
                    <a:pt x="633" y="26"/>
                  </a:cubicBezTo>
                  <a:cubicBezTo>
                    <a:pt x="640" y="65"/>
                    <a:pt x="657" y="107"/>
                    <a:pt x="634" y="143"/>
                  </a:cubicBezTo>
                  <a:cubicBezTo>
                    <a:pt x="619" y="166"/>
                    <a:pt x="582" y="145"/>
                    <a:pt x="597" y="122"/>
                  </a:cubicBezTo>
                  <a:cubicBezTo>
                    <a:pt x="613" y="97"/>
                    <a:pt x="597" y="64"/>
                    <a:pt x="592" y="38"/>
                  </a:cubicBezTo>
                  <a:close/>
                  <a:moveTo>
                    <a:pt x="981" y="157"/>
                  </a:moveTo>
                  <a:cubicBezTo>
                    <a:pt x="974" y="195"/>
                    <a:pt x="939" y="212"/>
                    <a:pt x="904" y="216"/>
                  </a:cubicBezTo>
                  <a:cubicBezTo>
                    <a:pt x="877" y="220"/>
                    <a:pt x="877" y="262"/>
                    <a:pt x="904" y="259"/>
                  </a:cubicBezTo>
                  <a:cubicBezTo>
                    <a:pt x="957" y="252"/>
                    <a:pt x="1011" y="226"/>
                    <a:pt x="1022" y="168"/>
                  </a:cubicBezTo>
                  <a:cubicBezTo>
                    <a:pt x="1027" y="141"/>
                    <a:pt x="986" y="130"/>
                    <a:pt x="981" y="157"/>
                  </a:cubicBezTo>
                  <a:close/>
                  <a:moveTo>
                    <a:pt x="1121" y="465"/>
                  </a:moveTo>
                  <a:cubicBezTo>
                    <a:pt x="1096" y="482"/>
                    <a:pt x="1064" y="489"/>
                    <a:pt x="1035" y="478"/>
                  </a:cubicBezTo>
                  <a:cubicBezTo>
                    <a:pt x="1009" y="468"/>
                    <a:pt x="998" y="509"/>
                    <a:pt x="1023" y="519"/>
                  </a:cubicBezTo>
                  <a:cubicBezTo>
                    <a:pt x="1062" y="533"/>
                    <a:pt x="1109" y="524"/>
                    <a:pt x="1142" y="502"/>
                  </a:cubicBezTo>
                  <a:cubicBezTo>
                    <a:pt x="1165" y="486"/>
                    <a:pt x="1144" y="449"/>
                    <a:pt x="1121" y="465"/>
                  </a:cubicBezTo>
                  <a:close/>
                  <a:moveTo>
                    <a:pt x="1087" y="787"/>
                  </a:moveTo>
                  <a:cubicBezTo>
                    <a:pt x="1053" y="759"/>
                    <a:pt x="1009" y="743"/>
                    <a:pt x="981" y="709"/>
                  </a:cubicBezTo>
                  <a:cubicBezTo>
                    <a:pt x="964" y="688"/>
                    <a:pt x="934" y="718"/>
                    <a:pt x="951" y="739"/>
                  </a:cubicBezTo>
                  <a:cubicBezTo>
                    <a:pt x="980" y="774"/>
                    <a:pt x="1023" y="789"/>
                    <a:pt x="1057" y="817"/>
                  </a:cubicBezTo>
                  <a:cubicBezTo>
                    <a:pt x="1078" y="834"/>
                    <a:pt x="1108" y="804"/>
                    <a:pt x="1087" y="787"/>
                  </a:cubicBezTo>
                  <a:close/>
                  <a:moveTo>
                    <a:pt x="211" y="156"/>
                  </a:moveTo>
                  <a:cubicBezTo>
                    <a:pt x="232" y="172"/>
                    <a:pt x="253" y="187"/>
                    <a:pt x="272" y="205"/>
                  </a:cubicBezTo>
                  <a:cubicBezTo>
                    <a:pt x="291" y="224"/>
                    <a:pt x="322" y="194"/>
                    <a:pt x="302" y="175"/>
                  </a:cubicBezTo>
                  <a:cubicBezTo>
                    <a:pt x="281" y="154"/>
                    <a:pt x="256" y="137"/>
                    <a:pt x="233" y="119"/>
                  </a:cubicBezTo>
                  <a:cubicBezTo>
                    <a:pt x="223" y="112"/>
                    <a:pt x="209" y="118"/>
                    <a:pt x="203" y="127"/>
                  </a:cubicBezTo>
                  <a:cubicBezTo>
                    <a:pt x="197" y="138"/>
                    <a:pt x="202" y="149"/>
                    <a:pt x="211" y="156"/>
                  </a:cubicBezTo>
                  <a:close/>
                  <a:moveTo>
                    <a:pt x="140" y="470"/>
                  </a:moveTo>
                  <a:cubicBezTo>
                    <a:pt x="102" y="469"/>
                    <a:pt x="65" y="460"/>
                    <a:pt x="27" y="457"/>
                  </a:cubicBezTo>
                  <a:cubicBezTo>
                    <a:pt x="0" y="455"/>
                    <a:pt x="0" y="497"/>
                    <a:pt x="27" y="500"/>
                  </a:cubicBezTo>
                  <a:cubicBezTo>
                    <a:pt x="65" y="503"/>
                    <a:pt x="102" y="511"/>
                    <a:pt x="140" y="512"/>
                  </a:cubicBezTo>
                  <a:cubicBezTo>
                    <a:pt x="168" y="513"/>
                    <a:pt x="167" y="470"/>
                    <a:pt x="140" y="470"/>
                  </a:cubicBezTo>
                  <a:close/>
                  <a:moveTo>
                    <a:pt x="252" y="797"/>
                  </a:moveTo>
                  <a:cubicBezTo>
                    <a:pt x="230" y="852"/>
                    <a:pt x="186" y="924"/>
                    <a:pt x="249" y="969"/>
                  </a:cubicBezTo>
                  <a:cubicBezTo>
                    <a:pt x="271" y="985"/>
                    <a:pt x="292" y="948"/>
                    <a:pt x="270" y="932"/>
                  </a:cubicBezTo>
                  <a:cubicBezTo>
                    <a:pt x="235" y="907"/>
                    <a:pt x="282" y="837"/>
                    <a:pt x="293" y="808"/>
                  </a:cubicBezTo>
                  <a:cubicBezTo>
                    <a:pt x="303" y="783"/>
                    <a:pt x="261" y="772"/>
                    <a:pt x="252" y="79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7"/>
            <p:cNvSpPr>
              <a:spLocks noEditPoints="1"/>
            </p:cNvSpPr>
            <p:nvPr/>
          </p:nvSpPr>
          <p:spPr bwMode="auto">
            <a:xfrm>
              <a:off x="2330" y="1386"/>
              <a:ext cx="860" cy="1016"/>
            </a:xfrm>
            <a:custGeom>
              <a:avLst/>
              <a:gdLst>
                <a:gd name="T0" fmla="*/ 360 w 440"/>
                <a:gd name="T1" fmla="*/ 29 h 520"/>
                <a:gd name="T2" fmla="*/ 274 w 440"/>
                <a:gd name="T3" fmla="*/ 202 h 520"/>
                <a:gd name="T4" fmla="*/ 219 w 440"/>
                <a:gd name="T5" fmla="*/ 6 h 520"/>
                <a:gd name="T6" fmla="*/ 205 w 440"/>
                <a:gd name="T7" fmla="*/ 247 h 520"/>
                <a:gd name="T8" fmla="*/ 186 w 440"/>
                <a:gd name="T9" fmla="*/ 227 h 520"/>
                <a:gd name="T10" fmla="*/ 73 w 440"/>
                <a:gd name="T11" fmla="*/ 77 h 520"/>
                <a:gd name="T12" fmla="*/ 46 w 440"/>
                <a:gd name="T13" fmla="*/ 236 h 520"/>
                <a:gd name="T14" fmla="*/ 162 w 440"/>
                <a:gd name="T15" fmla="*/ 463 h 520"/>
                <a:gd name="T16" fmla="*/ 204 w 440"/>
                <a:gd name="T17" fmla="*/ 309 h 520"/>
                <a:gd name="T18" fmla="*/ 230 w 440"/>
                <a:gd name="T19" fmla="*/ 281 h 520"/>
                <a:gd name="T20" fmla="*/ 268 w 440"/>
                <a:gd name="T21" fmla="*/ 312 h 520"/>
                <a:gd name="T22" fmla="*/ 363 w 440"/>
                <a:gd name="T23" fmla="*/ 518 h 520"/>
                <a:gd name="T24" fmla="*/ 346 w 440"/>
                <a:gd name="T25" fmla="*/ 465 h 520"/>
                <a:gd name="T26" fmla="*/ 312 w 440"/>
                <a:gd name="T27" fmla="*/ 336 h 520"/>
                <a:gd name="T28" fmla="*/ 311 w 440"/>
                <a:gd name="T29" fmla="*/ 322 h 520"/>
                <a:gd name="T30" fmla="*/ 431 w 440"/>
                <a:gd name="T31" fmla="*/ 150 h 520"/>
                <a:gd name="T32" fmla="*/ 54 w 440"/>
                <a:gd name="T33" fmla="*/ 116 h 520"/>
                <a:gd name="T34" fmla="*/ 54 w 440"/>
                <a:gd name="T35" fmla="*/ 116 h 520"/>
                <a:gd name="T36" fmla="*/ 57 w 440"/>
                <a:gd name="T37" fmla="*/ 116 h 520"/>
                <a:gd name="T38" fmla="*/ 57 w 440"/>
                <a:gd name="T39" fmla="*/ 116 h 520"/>
                <a:gd name="T40" fmla="*/ 132 w 440"/>
                <a:gd name="T41" fmla="*/ 187 h 520"/>
                <a:gd name="T42" fmla="*/ 98 w 440"/>
                <a:gd name="T43" fmla="*/ 233 h 520"/>
                <a:gd name="T44" fmla="*/ 270 w 440"/>
                <a:gd name="T45" fmla="*/ 219 h 520"/>
                <a:gd name="T46" fmla="*/ 258 w 440"/>
                <a:gd name="T47" fmla="*/ 250 h 520"/>
                <a:gd name="T48" fmla="*/ 270 w 440"/>
                <a:gd name="T49" fmla="*/ 219 h 520"/>
                <a:gd name="T50" fmla="*/ 233 w 440"/>
                <a:gd name="T51" fmla="*/ 117 h 520"/>
                <a:gd name="T52" fmla="*/ 214 w 440"/>
                <a:gd name="T53" fmla="*/ 58 h 520"/>
                <a:gd name="T54" fmla="*/ 355 w 440"/>
                <a:gd name="T55" fmla="*/ 248 h 520"/>
                <a:gd name="T56" fmla="*/ 319 w 440"/>
                <a:gd name="T57" fmla="*/ 196 h 520"/>
                <a:gd name="T58" fmla="*/ 375 w 440"/>
                <a:gd name="T59" fmla="*/ 71 h 520"/>
                <a:gd name="T60" fmla="*/ 390 w 440"/>
                <a:gd name="T61" fmla="*/ 64 h 520"/>
                <a:gd name="T62" fmla="*/ 392 w 440"/>
                <a:gd name="T63" fmla="*/ 94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40" h="520">
                  <a:moveTo>
                    <a:pt x="428" y="49"/>
                  </a:moveTo>
                  <a:cubicBezTo>
                    <a:pt x="417" y="21"/>
                    <a:pt x="385" y="13"/>
                    <a:pt x="360" y="29"/>
                  </a:cubicBezTo>
                  <a:cubicBezTo>
                    <a:pt x="334" y="45"/>
                    <a:pt x="319" y="77"/>
                    <a:pt x="307" y="104"/>
                  </a:cubicBezTo>
                  <a:cubicBezTo>
                    <a:pt x="293" y="135"/>
                    <a:pt x="282" y="168"/>
                    <a:pt x="274" y="202"/>
                  </a:cubicBezTo>
                  <a:cubicBezTo>
                    <a:pt x="276" y="187"/>
                    <a:pt x="277" y="173"/>
                    <a:pt x="278" y="159"/>
                  </a:cubicBezTo>
                  <a:cubicBezTo>
                    <a:pt x="279" y="109"/>
                    <a:pt x="269" y="33"/>
                    <a:pt x="219" y="6"/>
                  </a:cubicBezTo>
                  <a:cubicBezTo>
                    <a:pt x="208" y="0"/>
                    <a:pt x="197" y="5"/>
                    <a:pt x="190" y="14"/>
                  </a:cubicBezTo>
                  <a:cubicBezTo>
                    <a:pt x="140" y="80"/>
                    <a:pt x="165" y="181"/>
                    <a:pt x="205" y="247"/>
                  </a:cubicBezTo>
                  <a:cubicBezTo>
                    <a:pt x="201" y="250"/>
                    <a:pt x="197" y="252"/>
                    <a:pt x="193" y="254"/>
                  </a:cubicBezTo>
                  <a:cubicBezTo>
                    <a:pt x="191" y="245"/>
                    <a:pt x="188" y="236"/>
                    <a:pt x="186" y="227"/>
                  </a:cubicBezTo>
                  <a:cubicBezTo>
                    <a:pt x="180" y="201"/>
                    <a:pt x="174" y="174"/>
                    <a:pt x="163" y="150"/>
                  </a:cubicBezTo>
                  <a:cubicBezTo>
                    <a:pt x="146" y="111"/>
                    <a:pt x="114" y="86"/>
                    <a:pt x="73" y="77"/>
                  </a:cubicBezTo>
                  <a:cubicBezTo>
                    <a:pt x="51" y="71"/>
                    <a:pt x="28" y="75"/>
                    <a:pt x="19" y="98"/>
                  </a:cubicBezTo>
                  <a:cubicBezTo>
                    <a:pt x="0" y="142"/>
                    <a:pt x="21" y="199"/>
                    <a:pt x="46" y="236"/>
                  </a:cubicBezTo>
                  <a:cubicBezTo>
                    <a:pt x="73" y="277"/>
                    <a:pt x="114" y="301"/>
                    <a:pt x="160" y="301"/>
                  </a:cubicBezTo>
                  <a:cubicBezTo>
                    <a:pt x="170" y="355"/>
                    <a:pt x="175" y="410"/>
                    <a:pt x="162" y="463"/>
                  </a:cubicBezTo>
                  <a:cubicBezTo>
                    <a:pt x="156" y="490"/>
                    <a:pt x="197" y="501"/>
                    <a:pt x="203" y="475"/>
                  </a:cubicBezTo>
                  <a:cubicBezTo>
                    <a:pt x="216" y="420"/>
                    <a:pt x="213" y="364"/>
                    <a:pt x="204" y="309"/>
                  </a:cubicBezTo>
                  <a:cubicBezTo>
                    <a:pt x="203" y="304"/>
                    <a:pt x="202" y="299"/>
                    <a:pt x="201" y="295"/>
                  </a:cubicBezTo>
                  <a:cubicBezTo>
                    <a:pt x="212" y="291"/>
                    <a:pt x="222" y="287"/>
                    <a:pt x="230" y="281"/>
                  </a:cubicBezTo>
                  <a:cubicBezTo>
                    <a:pt x="241" y="293"/>
                    <a:pt x="254" y="304"/>
                    <a:pt x="268" y="311"/>
                  </a:cubicBezTo>
                  <a:cubicBezTo>
                    <a:pt x="268" y="312"/>
                    <a:pt x="268" y="312"/>
                    <a:pt x="268" y="312"/>
                  </a:cubicBezTo>
                  <a:cubicBezTo>
                    <a:pt x="270" y="357"/>
                    <a:pt x="275" y="404"/>
                    <a:pt x="290" y="447"/>
                  </a:cubicBezTo>
                  <a:cubicBezTo>
                    <a:pt x="302" y="481"/>
                    <a:pt x="323" y="515"/>
                    <a:pt x="363" y="518"/>
                  </a:cubicBezTo>
                  <a:cubicBezTo>
                    <a:pt x="390" y="520"/>
                    <a:pt x="390" y="477"/>
                    <a:pt x="363" y="475"/>
                  </a:cubicBezTo>
                  <a:cubicBezTo>
                    <a:pt x="357" y="475"/>
                    <a:pt x="352" y="472"/>
                    <a:pt x="346" y="465"/>
                  </a:cubicBezTo>
                  <a:cubicBezTo>
                    <a:pt x="338" y="456"/>
                    <a:pt x="333" y="443"/>
                    <a:pt x="329" y="432"/>
                  </a:cubicBezTo>
                  <a:cubicBezTo>
                    <a:pt x="319" y="402"/>
                    <a:pt x="314" y="369"/>
                    <a:pt x="312" y="336"/>
                  </a:cubicBezTo>
                  <a:cubicBezTo>
                    <a:pt x="311" y="331"/>
                    <a:pt x="311" y="327"/>
                    <a:pt x="310" y="322"/>
                  </a:cubicBezTo>
                  <a:cubicBezTo>
                    <a:pt x="311" y="322"/>
                    <a:pt x="311" y="322"/>
                    <a:pt x="311" y="322"/>
                  </a:cubicBezTo>
                  <a:cubicBezTo>
                    <a:pt x="352" y="321"/>
                    <a:pt x="383" y="285"/>
                    <a:pt x="402" y="252"/>
                  </a:cubicBezTo>
                  <a:cubicBezTo>
                    <a:pt x="419" y="220"/>
                    <a:pt x="427" y="185"/>
                    <a:pt x="431" y="150"/>
                  </a:cubicBezTo>
                  <a:cubicBezTo>
                    <a:pt x="435" y="118"/>
                    <a:pt x="440" y="79"/>
                    <a:pt x="428" y="49"/>
                  </a:cubicBezTo>
                  <a:close/>
                  <a:moveTo>
                    <a:pt x="54" y="116"/>
                  </a:moveTo>
                  <a:cubicBezTo>
                    <a:pt x="54" y="116"/>
                    <a:pt x="54" y="116"/>
                    <a:pt x="54" y="116"/>
                  </a:cubicBezTo>
                  <a:cubicBezTo>
                    <a:pt x="54" y="116"/>
                    <a:pt x="54" y="116"/>
                    <a:pt x="54" y="116"/>
                  </a:cubicBezTo>
                  <a:close/>
                  <a:moveTo>
                    <a:pt x="61" y="169"/>
                  </a:moveTo>
                  <a:cubicBezTo>
                    <a:pt x="55" y="151"/>
                    <a:pt x="52" y="130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57" y="116"/>
                    <a:pt x="57" y="116"/>
                    <a:pt x="57" y="116"/>
                  </a:cubicBezTo>
                  <a:cubicBezTo>
                    <a:pt x="72" y="117"/>
                    <a:pt x="91" y="127"/>
                    <a:pt x="102" y="136"/>
                  </a:cubicBezTo>
                  <a:cubicBezTo>
                    <a:pt x="118" y="149"/>
                    <a:pt x="126" y="168"/>
                    <a:pt x="132" y="187"/>
                  </a:cubicBezTo>
                  <a:cubicBezTo>
                    <a:pt x="138" y="211"/>
                    <a:pt x="144" y="234"/>
                    <a:pt x="150" y="258"/>
                  </a:cubicBezTo>
                  <a:cubicBezTo>
                    <a:pt x="130" y="255"/>
                    <a:pt x="111" y="246"/>
                    <a:pt x="98" y="233"/>
                  </a:cubicBezTo>
                  <a:cubicBezTo>
                    <a:pt x="80" y="216"/>
                    <a:pt x="68" y="193"/>
                    <a:pt x="61" y="169"/>
                  </a:cubicBezTo>
                  <a:close/>
                  <a:moveTo>
                    <a:pt x="270" y="219"/>
                  </a:moveTo>
                  <a:cubicBezTo>
                    <a:pt x="268" y="232"/>
                    <a:pt x="267" y="245"/>
                    <a:pt x="266" y="258"/>
                  </a:cubicBezTo>
                  <a:cubicBezTo>
                    <a:pt x="263" y="256"/>
                    <a:pt x="261" y="253"/>
                    <a:pt x="258" y="250"/>
                  </a:cubicBezTo>
                  <a:cubicBezTo>
                    <a:pt x="258" y="249"/>
                    <a:pt x="259" y="248"/>
                    <a:pt x="259" y="248"/>
                  </a:cubicBezTo>
                  <a:cubicBezTo>
                    <a:pt x="264" y="239"/>
                    <a:pt x="267" y="229"/>
                    <a:pt x="270" y="219"/>
                  </a:cubicBezTo>
                  <a:close/>
                  <a:moveTo>
                    <a:pt x="214" y="58"/>
                  </a:moveTo>
                  <a:cubicBezTo>
                    <a:pt x="225" y="75"/>
                    <a:pt x="230" y="99"/>
                    <a:pt x="233" y="117"/>
                  </a:cubicBezTo>
                  <a:cubicBezTo>
                    <a:pt x="237" y="145"/>
                    <a:pt x="237" y="176"/>
                    <a:pt x="230" y="204"/>
                  </a:cubicBezTo>
                  <a:cubicBezTo>
                    <a:pt x="209" y="162"/>
                    <a:pt x="195" y="104"/>
                    <a:pt x="214" y="58"/>
                  </a:cubicBezTo>
                  <a:close/>
                  <a:moveTo>
                    <a:pt x="389" y="150"/>
                  </a:moveTo>
                  <a:cubicBezTo>
                    <a:pt x="385" y="185"/>
                    <a:pt x="374" y="219"/>
                    <a:pt x="355" y="248"/>
                  </a:cubicBezTo>
                  <a:cubicBezTo>
                    <a:pt x="344" y="264"/>
                    <a:pt x="327" y="278"/>
                    <a:pt x="309" y="279"/>
                  </a:cubicBezTo>
                  <a:cubicBezTo>
                    <a:pt x="309" y="250"/>
                    <a:pt x="311" y="222"/>
                    <a:pt x="319" y="196"/>
                  </a:cubicBezTo>
                  <a:cubicBezTo>
                    <a:pt x="327" y="165"/>
                    <a:pt x="338" y="135"/>
                    <a:pt x="352" y="107"/>
                  </a:cubicBezTo>
                  <a:cubicBezTo>
                    <a:pt x="359" y="94"/>
                    <a:pt x="366" y="82"/>
                    <a:pt x="375" y="71"/>
                  </a:cubicBezTo>
                  <a:cubicBezTo>
                    <a:pt x="378" y="68"/>
                    <a:pt x="382" y="65"/>
                    <a:pt x="386" y="63"/>
                  </a:cubicBezTo>
                  <a:cubicBezTo>
                    <a:pt x="387" y="62"/>
                    <a:pt x="387" y="63"/>
                    <a:pt x="390" y="64"/>
                  </a:cubicBezTo>
                  <a:cubicBezTo>
                    <a:pt x="385" y="62"/>
                    <a:pt x="390" y="69"/>
                    <a:pt x="390" y="72"/>
                  </a:cubicBezTo>
                  <a:cubicBezTo>
                    <a:pt x="392" y="79"/>
                    <a:pt x="392" y="86"/>
                    <a:pt x="392" y="94"/>
                  </a:cubicBezTo>
                  <a:cubicBezTo>
                    <a:pt x="393" y="112"/>
                    <a:pt x="391" y="131"/>
                    <a:pt x="389" y="15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28"/>
            <p:cNvSpPr>
              <a:spLocks/>
            </p:cNvSpPr>
            <p:nvPr/>
          </p:nvSpPr>
          <p:spPr bwMode="auto">
            <a:xfrm>
              <a:off x="2091" y="960"/>
              <a:ext cx="1355" cy="1559"/>
            </a:xfrm>
            <a:custGeom>
              <a:avLst/>
              <a:gdLst>
                <a:gd name="T0" fmla="*/ 536 w 693"/>
                <a:gd name="T1" fmla="*/ 734 h 798"/>
                <a:gd name="T2" fmla="*/ 560 w 693"/>
                <a:gd name="T3" fmla="*/ 561 h 798"/>
                <a:gd name="T4" fmla="*/ 617 w 693"/>
                <a:gd name="T5" fmla="*/ 459 h 798"/>
                <a:gd name="T6" fmla="*/ 667 w 693"/>
                <a:gd name="T7" fmla="*/ 209 h 798"/>
                <a:gd name="T8" fmla="*/ 511 w 693"/>
                <a:gd name="T9" fmla="*/ 56 h 798"/>
                <a:gd name="T10" fmla="*/ 285 w 693"/>
                <a:gd name="T11" fmla="*/ 4 h 798"/>
                <a:gd name="T12" fmla="*/ 77 w 693"/>
                <a:gd name="T13" fmla="*/ 82 h 798"/>
                <a:gd name="T14" fmla="*/ 4 w 693"/>
                <a:gd name="T15" fmla="*/ 295 h 798"/>
                <a:gd name="T16" fmla="*/ 36 w 693"/>
                <a:gd name="T17" fmla="*/ 420 h 798"/>
                <a:gd name="T18" fmla="*/ 116 w 693"/>
                <a:gd name="T19" fmla="*/ 528 h 798"/>
                <a:gd name="T20" fmla="*/ 183 w 693"/>
                <a:gd name="T21" fmla="*/ 626 h 798"/>
                <a:gd name="T22" fmla="*/ 166 w 693"/>
                <a:gd name="T23" fmla="*/ 746 h 798"/>
                <a:gd name="T24" fmla="*/ 196 w 693"/>
                <a:gd name="T25" fmla="*/ 776 h 798"/>
                <a:gd name="T26" fmla="*/ 235 w 693"/>
                <a:gd name="T27" fmla="*/ 645 h 798"/>
                <a:gd name="T28" fmla="*/ 178 w 693"/>
                <a:gd name="T29" fmla="*/ 540 h 798"/>
                <a:gd name="T30" fmla="*/ 88 w 693"/>
                <a:gd name="T31" fmla="*/ 424 h 798"/>
                <a:gd name="T32" fmla="*/ 46 w 693"/>
                <a:gd name="T33" fmla="*/ 290 h 798"/>
                <a:gd name="T34" fmla="*/ 142 w 693"/>
                <a:gd name="T35" fmla="*/ 82 h 798"/>
                <a:gd name="T36" fmla="*/ 371 w 693"/>
                <a:gd name="T37" fmla="*/ 57 h 798"/>
                <a:gd name="T38" fmla="*/ 555 w 693"/>
                <a:gd name="T39" fmla="*/ 129 h 798"/>
                <a:gd name="T40" fmla="*/ 615 w 693"/>
                <a:gd name="T41" fmla="*/ 194 h 798"/>
                <a:gd name="T42" fmla="*/ 633 w 693"/>
                <a:gd name="T43" fmla="*/ 295 h 798"/>
                <a:gd name="T44" fmla="*/ 552 w 693"/>
                <a:gd name="T45" fmla="*/ 481 h 798"/>
                <a:gd name="T46" fmla="*/ 494 w 693"/>
                <a:gd name="T47" fmla="*/ 734 h 798"/>
                <a:gd name="T48" fmla="*/ 536 w 693"/>
                <a:gd name="T49" fmla="*/ 73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93" h="798">
                  <a:moveTo>
                    <a:pt x="536" y="734"/>
                  </a:moveTo>
                  <a:cubicBezTo>
                    <a:pt x="533" y="675"/>
                    <a:pt x="539" y="617"/>
                    <a:pt x="560" y="561"/>
                  </a:cubicBezTo>
                  <a:cubicBezTo>
                    <a:pt x="573" y="524"/>
                    <a:pt x="596" y="492"/>
                    <a:pt x="617" y="459"/>
                  </a:cubicBezTo>
                  <a:cubicBezTo>
                    <a:pt x="664" y="386"/>
                    <a:pt x="693" y="295"/>
                    <a:pt x="667" y="209"/>
                  </a:cubicBezTo>
                  <a:cubicBezTo>
                    <a:pt x="646" y="135"/>
                    <a:pt x="578" y="86"/>
                    <a:pt x="511" y="56"/>
                  </a:cubicBezTo>
                  <a:cubicBezTo>
                    <a:pt x="440" y="25"/>
                    <a:pt x="362" y="8"/>
                    <a:pt x="285" y="4"/>
                  </a:cubicBezTo>
                  <a:cubicBezTo>
                    <a:pt x="207" y="0"/>
                    <a:pt x="131" y="25"/>
                    <a:pt x="77" y="82"/>
                  </a:cubicBezTo>
                  <a:cubicBezTo>
                    <a:pt x="23" y="138"/>
                    <a:pt x="0" y="219"/>
                    <a:pt x="4" y="295"/>
                  </a:cubicBezTo>
                  <a:cubicBezTo>
                    <a:pt x="6" y="338"/>
                    <a:pt x="17" y="382"/>
                    <a:pt x="36" y="420"/>
                  </a:cubicBezTo>
                  <a:cubicBezTo>
                    <a:pt x="56" y="460"/>
                    <a:pt x="88" y="493"/>
                    <a:pt x="116" y="528"/>
                  </a:cubicBezTo>
                  <a:cubicBezTo>
                    <a:pt x="141" y="558"/>
                    <a:pt x="165" y="592"/>
                    <a:pt x="183" y="626"/>
                  </a:cubicBezTo>
                  <a:cubicBezTo>
                    <a:pt x="206" y="669"/>
                    <a:pt x="194" y="710"/>
                    <a:pt x="166" y="746"/>
                  </a:cubicBezTo>
                  <a:cubicBezTo>
                    <a:pt x="149" y="767"/>
                    <a:pt x="179" y="798"/>
                    <a:pt x="196" y="776"/>
                  </a:cubicBezTo>
                  <a:cubicBezTo>
                    <a:pt x="226" y="737"/>
                    <a:pt x="246" y="695"/>
                    <a:pt x="235" y="645"/>
                  </a:cubicBezTo>
                  <a:cubicBezTo>
                    <a:pt x="227" y="605"/>
                    <a:pt x="200" y="572"/>
                    <a:pt x="178" y="540"/>
                  </a:cubicBezTo>
                  <a:cubicBezTo>
                    <a:pt x="151" y="499"/>
                    <a:pt x="115" y="465"/>
                    <a:pt x="88" y="424"/>
                  </a:cubicBezTo>
                  <a:cubicBezTo>
                    <a:pt x="61" y="385"/>
                    <a:pt x="48" y="338"/>
                    <a:pt x="46" y="290"/>
                  </a:cubicBezTo>
                  <a:cubicBezTo>
                    <a:pt x="42" y="210"/>
                    <a:pt x="74" y="127"/>
                    <a:pt x="142" y="82"/>
                  </a:cubicBezTo>
                  <a:cubicBezTo>
                    <a:pt x="210" y="36"/>
                    <a:pt x="295" y="43"/>
                    <a:pt x="371" y="57"/>
                  </a:cubicBezTo>
                  <a:cubicBezTo>
                    <a:pt x="436" y="70"/>
                    <a:pt x="500" y="91"/>
                    <a:pt x="555" y="129"/>
                  </a:cubicBezTo>
                  <a:cubicBezTo>
                    <a:pt x="580" y="146"/>
                    <a:pt x="601" y="168"/>
                    <a:pt x="615" y="194"/>
                  </a:cubicBezTo>
                  <a:cubicBezTo>
                    <a:pt x="633" y="225"/>
                    <a:pt x="635" y="261"/>
                    <a:pt x="633" y="295"/>
                  </a:cubicBezTo>
                  <a:cubicBezTo>
                    <a:pt x="630" y="366"/>
                    <a:pt x="589" y="423"/>
                    <a:pt x="552" y="481"/>
                  </a:cubicBezTo>
                  <a:cubicBezTo>
                    <a:pt x="504" y="556"/>
                    <a:pt x="489" y="647"/>
                    <a:pt x="494" y="734"/>
                  </a:cubicBezTo>
                  <a:cubicBezTo>
                    <a:pt x="496" y="762"/>
                    <a:pt x="538" y="762"/>
                    <a:pt x="536" y="73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9"/>
            <p:cNvSpPr>
              <a:spLocks noEditPoints="1"/>
            </p:cNvSpPr>
            <p:nvPr/>
          </p:nvSpPr>
          <p:spPr bwMode="auto">
            <a:xfrm>
              <a:off x="2431" y="2293"/>
              <a:ext cx="659" cy="746"/>
            </a:xfrm>
            <a:custGeom>
              <a:avLst/>
              <a:gdLst>
                <a:gd name="T0" fmla="*/ 335 w 337"/>
                <a:gd name="T1" fmla="*/ 82 h 382"/>
                <a:gd name="T2" fmla="*/ 327 w 337"/>
                <a:gd name="T3" fmla="*/ 19 h 382"/>
                <a:gd name="T4" fmla="*/ 326 w 337"/>
                <a:gd name="T5" fmla="*/ 18 h 382"/>
                <a:gd name="T6" fmla="*/ 293 w 337"/>
                <a:gd name="T7" fmla="*/ 7 h 382"/>
                <a:gd name="T8" fmla="*/ 74 w 337"/>
                <a:gd name="T9" fmla="*/ 42 h 382"/>
                <a:gd name="T10" fmla="*/ 92 w 337"/>
                <a:gd name="T11" fmla="*/ 73 h 382"/>
                <a:gd name="T12" fmla="*/ 290 w 337"/>
                <a:gd name="T13" fmla="*/ 43 h 382"/>
                <a:gd name="T14" fmla="*/ 294 w 337"/>
                <a:gd name="T15" fmla="*/ 88 h 382"/>
                <a:gd name="T16" fmla="*/ 292 w 337"/>
                <a:gd name="T17" fmla="*/ 88 h 382"/>
                <a:gd name="T18" fmla="*/ 58 w 337"/>
                <a:gd name="T19" fmla="*/ 94 h 382"/>
                <a:gd name="T20" fmla="*/ 58 w 337"/>
                <a:gd name="T21" fmla="*/ 94 h 382"/>
                <a:gd name="T22" fmla="*/ 48 w 337"/>
                <a:gd name="T23" fmla="*/ 58 h 382"/>
                <a:gd name="T24" fmla="*/ 7 w 337"/>
                <a:gd name="T25" fmla="*/ 69 h 382"/>
                <a:gd name="T26" fmla="*/ 123 w 337"/>
                <a:gd name="T27" fmla="*/ 338 h 382"/>
                <a:gd name="T28" fmla="*/ 281 w 337"/>
                <a:gd name="T29" fmla="*/ 348 h 382"/>
                <a:gd name="T30" fmla="*/ 318 w 337"/>
                <a:gd name="T31" fmla="*/ 278 h 382"/>
                <a:gd name="T32" fmla="*/ 334 w 337"/>
                <a:gd name="T33" fmla="*/ 179 h 382"/>
                <a:gd name="T34" fmla="*/ 335 w 337"/>
                <a:gd name="T35" fmla="*/ 82 h 382"/>
                <a:gd name="T36" fmla="*/ 292 w 337"/>
                <a:gd name="T37" fmla="*/ 124 h 382"/>
                <a:gd name="T38" fmla="*/ 294 w 337"/>
                <a:gd name="T39" fmla="*/ 124 h 382"/>
                <a:gd name="T40" fmla="*/ 294 w 337"/>
                <a:gd name="T41" fmla="*/ 138 h 382"/>
                <a:gd name="T42" fmla="*/ 80 w 337"/>
                <a:gd name="T43" fmla="*/ 165 h 382"/>
                <a:gd name="T44" fmla="*/ 72 w 337"/>
                <a:gd name="T45" fmla="*/ 168 h 382"/>
                <a:gd name="T46" fmla="*/ 65 w 337"/>
                <a:gd name="T47" fmla="*/ 131 h 382"/>
                <a:gd name="T48" fmla="*/ 292 w 337"/>
                <a:gd name="T49" fmla="*/ 124 h 382"/>
                <a:gd name="T50" fmla="*/ 85 w 337"/>
                <a:gd name="T51" fmla="*/ 219 h 382"/>
                <a:gd name="T52" fmla="*/ 82 w 337"/>
                <a:gd name="T53" fmla="*/ 210 h 382"/>
                <a:gd name="T54" fmla="*/ 80 w 337"/>
                <a:gd name="T55" fmla="*/ 202 h 382"/>
                <a:gd name="T56" fmla="*/ 292 w 337"/>
                <a:gd name="T57" fmla="*/ 175 h 382"/>
                <a:gd name="T58" fmla="*/ 290 w 337"/>
                <a:gd name="T59" fmla="*/ 198 h 382"/>
                <a:gd name="T60" fmla="*/ 264 w 337"/>
                <a:gd name="T61" fmla="*/ 186 h 382"/>
                <a:gd name="T62" fmla="*/ 89 w 337"/>
                <a:gd name="T63" fmla="*/ 218 h 382"/>
                <a:gd name="T64" fmla="*/ 85 w 337"/>
                <a:gd name="T65" fmla="*/ 219 h 382"/>
                <a:gd name="T66" fmla="*/ 226 w 337"/>
                <a:gd name="T67" fmla="*/ 322 h 382"/>
                <a:gd name="T68" fmla="*/ 149 w 337"/>
                <a:gd name="T69" fmla="*/ 304 h 382"/>
                <a:gd name="T70" fmla="*/ 143 w 337"/>
                <a:gd name="T71" fmla="*/ 301 h 382"/>
                <a:gd name="T72" fmla="*/ 197 w 337"/>
                <a:gd name="T73" fmla="*/ 300 h 382"/>
                <a:gd name="T74" fmla="*/ 276 w 337"/>
                <a:gd name="T75" fmla="*/ 273 h 382"/>
                <a:gd name="T76" fmla="*/ 258 w 337"/>
                <a:gd name="T77" fmla="*/ 311 h 382"/>
                <a:gd name="T78" fmla="*/ 226 w 337"/>
                <a:gd name="T79" fmla="*/ 322 h 382"/>
                <a:gd name="T80" fmla="*/ 283 w 337"/>
                <a:gd name="T81" fmla="*/ 251 h 382"/>
                <a:gd name="T82" fmla="*/ 254 w 337"/>
                <a:gd name="T83" fmla="*/ 245 h 382"/>
                <a:gd name="T84" fmla="*/ 182 w 337"/>
                <a:gd name="T85" fmla="*/ 264 h 382"/>
                <a:gd name="T86" fmla="*/ 105 w 337"/>
                <a:gd name="T87" fmla="*/ 263 h 382"/>
                <a:gd name="T88" fmla="*/ 100 w 337"/>
                <a:gd name="T89" fmla="*/ 255 h 382"/>
                <a:gd name="T90" fmla="*/ 185 w 337"/>
                <a:gd name="T91" fmla="*/ 248 h 382"/>
                <a:gd name="T92" fmla="*/ 283 w 337"/>
                <a:gd name="T93" fmla="*/ 217 h 382"/>
                <a:gd name="T94" fmla="*/ 289 w 337"/>
                <a:gd name="T95" fmla="*/ 208 h 382"/>
                <a:gd name="T96" fmla="*/ 283 w 337"/>
                <a:gd name="T97" fmla="*/ 25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37" h="382">
                  <a:moveTo>
                    <a:pt x="335" y="82"/>
                  </a:moveTo>
                  <a:cubicBezTo>
                    <a:pt x="334" y="61"/>
                    <a:pt x="333" y="39"/>
                    <a:pt x="327" y="19"/>
                  </a:cubicBezTo>
                  <a:cubicBezTo>
                    <a:pt x="326" y="18"/>
                    <a:pt x="326" y="18"/>
                    <a:pt x="326" y="18"/>
                  </a:cubicBezTo>
                  <a:cubicBezTo>
                    <a:pt x="321" y="2"/>
                    <a:pt x="303" y="0"/>
                    <a:pt x="293" y="7"/>
                  </a:cubicBezTo>
                  <a:cubicBezTo>
                    <a:pt x="219" y="12"/>
                    <a:pt x="143" y="12"/>
                    <a:pt x="74" y="42"/>
                  </a:cubicBezTo>
                  <a:cubicBezTo>
                    <a:pt x="52" y="51"/>
                    <a:pt x="71" y="82"/>
                    <a:pt x="92" y="73"/>
                  </a:cubicBezTo>
                  <a:cubicBezTo>
                    <a:pt x="154" y="47"/>
                    <a:pt x="224" y="48"/>
                    <a:pt x="290" y="43"/>
                  </a:cubicBezTo>
                  <a:cubicBezTo>
                    <a:pt x="293" y="57"/>
                    <a:pt x="294" y="73"/>
                    <a:pt x="294" y="88"/>
                  </a:cubicBezTo>
                  <a:cubicBezTo>
                    <a:pt x="294" y="88"/>
                    <a:pt x="293" y="88"/>
                    <a:pt x="292" y="88"/>
                  </a:cubicBezTo>
                  <a:cubicBezTo>
                    <a:pt x="214" y="83"/>
                    <a:pt x="136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5" y="82"/>
                    <a:pt x="52" y="70"/>
                    <a:pt x="48" y="58"/>
                  </a:cubicBezTo>
                  <a:cubicBezTo>
                    <a:pt x="41" y="32"/>
                    <a:pt x="0" y="43"/>
                    <a:pt x="7" y="69"/>
                  </a:cubicBezTo>
                  <a:cubicBezTo>
                    <a:pt x="35" y="162"/>
                    <a:pt x="29" y="284"/>
                    <a:pt x="123" y="338"/>
                  </a:cubicBezTo>
                  <a:cubicBezTo>
                    <a:pt x="165" y="362"/>
                    <a:pt x="240" y="382"/>
                    <a:pt x="281" y="348"/>
                  </a:cubicBezTo>
                  <a:cubicBezTo>
                    <a:pt x="301" y="331"/>
                    <a:pt x="311" y="303"/>
                    <a:pt x="318" y="278"/>
                  </a:cubicBezTo>
                  <a:cubicBezTo>
                    <a:pt x="328" y="246"/>
                    <a:pt x="331" y="212"/>
                    <a:pt x="334" y="179"/>
                  </a:cubicBezTo>
                  <a:cubicBezTo>
                    <a:pt x="336" y="147"/>
                    <a:pt x="337" y="114"/>
                    <a:pt x="335" y="82"/>
                  </a:cubicBezTo>
                  <a:close/>
                  <a:moveTo>
                    <a:pt x="292" y="124"/>
                  </a:moveTo>
                  <a:cubicBezTo>
                    <a:pt x="293" y="124"/>
                    <a:pt x="293" y="124"/>
                    <a:pt x="294" y="124"/>
                  </a:cubicBezTo>
                  <a:cubicBezTo>
                    <a:pt x="294" y="129"/>
                    <a:pt x="294" y="133"/>
                    <a:pt x="294" y="138"/>
                  </a:cubicBezTo>
                  <a:cubicBezTo>
                    <a:pt x="222" y="146"/>
                    <a:pt x="151" y="158"/>
                    <a:pt x="80" y="165"/>
                  </a:cubicBezTo>
                  <a:cubicBezTo>
                    <a:pt x="77" y="166"/>
                    <a:pt x="74" y="166"/>
                    <a:pt x="72" y="168"/>
                  </a:cubicBezTo>
                  <a:cubicBezTo>
                    <a:pt x="70" y="155"/>
                    <a:pt x="67" y="143"/>
                    <a:pt x="65" y="131"/>
                  </a:cubicBezTo>
                  <a:cubicBezTo>
                    <a:pt x="141" y="130"/>
                    <a:pt x="216" y="120"/>
                    <a:pt x="292" y="124"/>
                  </a:cubicBezTo>
                  <a:close/>
                  <a:moveTo>
                    <a:pt x="85" y="219"/>
                  </a:moveTo>
                  <a:cubicBezTo>
                    <a:pt x="84" y="216"/>
                    <a:pt x="83" y="213"/>
                    <a:pt x="82" y="210"/>
                  </a:cubicBezTo>
                  <a:cubicBezTo>
                    <a:pt x="82" y="207"/>
                    <a:pt x="81" y="204"/>
                    <a:pt x="80" y="202"/>
                  </a:cubicBezTo>
                  <a:cubicBezTo>
                    <a:pt x="151" y="194"/>
                    <a:pt x="221" y="182"/>
                    <a:pt x="292" y="175"/>
                  </a:cubicBezTo>
                  <a:cubicBezTo>
                    <a:pt x="291" y="182"/>
                    <a:pt x="291" y="190"/>
                    <a:pt x="290" y="198"/>
                  </a:cubicBezTo>
                  <a:cubicBezTo>
                    <a:pt x="288" y="187"/>
                    <a:pt x="277" y="177"/>
                    <a:pt x="264" y="186"/>
                  </a:cubicBezTo>
                  <a:cubicBezTo>
                    <a:pt x="217" y="219"/>
                    <a:pt x="145" y="218"/>
                    <a:pt x="89" y="218"/>
                  </a:cubicBezTo>
                  <a:cubicBezTo>
                    <a:pt x="88" y="218"/>
                    <a:pt x="87" y="219"/>
                    <a:pt x="85" y="219"/>
                  </a:cubicBezTo>
                  <a:close/>
                  <a:moveTo>
                    <a:pt x="226" y="322"/>
                  </a:moveTo>
                  <a:cubicBezTo>
                    <a:pt x="200" y="322"/>
                    <a:pt x="173" y="316"/>
                    <a:pt x="149" y="304"/>
                  </a:cubicBezTo>
                  <a:cubicBezTo>
                    <a:pt x="147" y="303"/>
                    <a:pt x="145" y="302"/>
                    <a:pt x="143" y="301"/>
                  </a:cubicBezTo>
                  <a:cubicBezTo>
                    <a:pt x="161" y="301"/>
                    <a:pt x="179" y="301"/>
                    <a:pt x="197" y="300"/>
                  </a:cubicBezTo>
                  <a:cubicBezTo>
                    <a:pt x="224" y="298"/>
                    <a:pt x="256" y="293"/>
                    <a:pt x="276" y="273"/>
                  </a:cubicBezTo>
                  <a:cubicBezTo>
                    <a:pt x="272" y="287"/>
                    <a:pt x="266" y="300"/>
                    <a:pt x="258" y="311"/>
                  </a:cubicBezTo>
                  <a:cubicBezTo>
                    <a:pt x="249" y="323"/>
                    <a:pt x="242" y="323"/>
                    <a:pt x="226" y="322"/>
                  </a:cubicBezTo>
                  <a:close/>
                  <a:moveTo>
                    <a:pt x="283" y="251"/>
                  </a:moveTo>
                  <a:cubicBezTo>
                    <a:pt x="278" y="240"/>
                    <a:pt x="264" y="234"/>
                    <a:pt x="254" y="245"/>
                  </a:cubicBezTo>
                  <a:cubicBezTo>
                    <a:pt x="237" y="263"/>
                    <a:pt x="204" y="263"/>
                    <a:pt x="182" y="264"/>
                  </a:cubicBezTo>
                  <a:cubicBezTo>
                    <a:pt x="156" y="265"/>
                    <a:pt x="131" y="264"/>
                    <a:pt x="105" y="263"/>
                  </a:cubicBezTo>
                  <a:cubicBezTo>
                    <a:pt x="103" y="261"/>
                    <a:pt x="101" y="258"/>
                    <a:pt x="100" y="255"/>
                  </a:cubicBezTo>
                  <a:cubicBezTo>
                    <a:pt x="128" y="254"/>
                    <a:pt x="157" y="252"/>
                    <a:pt x="185" y="248"/>
                  </a:cubicBezTo>
                  <a:cubicBezTo>
                    <a:pt x="219" y="243"/>
                    <a:pt x="255" y="237"/>
                    <a:pt x="283" y="217"/>
                  </a:cubicBezTo>
                  <a:cubicBezTo>
                    <a:pt x="286" y="215"/>
                    <a:pt x="288" y="212"/>
                    <a:pt x="289" y="208"/>
                  </a:cubicBezTo>
                  <a:cubicBezTo>
                    <a:pt x="288" y="223"/>
                    <a:pt x="286" y="237"/>
                    <a:pt x="283" y="25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 rot="21090569">
            <a:off x="1685695" y="1048635"/>
            <a:ext cx="744852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“Disengaged </a:t>
            </a:r>
            <a:r>
              <a:rPr lang="en-US" sz="4400" dirty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workers had 37% higher absenteeism, 49% more accidents, and 60% more errors and </a:t>
            </a:r>
            <a:r>
              <a:rPr lang="en-US" sz="4400" dirty="0" smtClean="0">
                <a:solidFill>
                  <a:schemeClr val="accent3"/>
                </a:solidFill>
                <a:latin typeface="Chewy" panose="02000000000000000000" pitchFamily="2" charset="0"/>
                <a:ea typeface="Chewy" panose="02000000000000000000" pitchFamily="2" charset="0"/>
              </a:rPr>
              <a:t>defects.” </a:t>
            </a:r>
            <a:endParaRPr lang="en-US" sz="4400" dirty="0">
              <a:solidFill>
                <a:schemeClr val="accent3"/>
              </a:solidFill>
              <a:latin typeface="Chewy" panose="02000000000000000000" pitchFamily="2" charset="0"/>
              <a:ea typeface="Chewy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4245" y="6336254"/>
            <a:ext cx="5378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smtClean="0"/>
              <a:t>Queens School of Business &amp; Gallup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82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vigate_Timeline">
  <a:themeElements>
    <a:clrScheme name="figure_out_this_idea">
      <a:dk1>
        <a:srgbClr val="000000"/>
      </a:dk1>
      <a:lt1>
        <a:srgbClr val="FFFFFF"/>
      </a:lt1>
      <a:dk2>
        <a:srgbClr val="E2380A"/>
      </a:dk2>
      <a:lt2>
        <a:srgbClr val="F0F3FB"/>
      </a:lt2>
      <a:accent1>
        <a:srgbClr val="FFA602"/>
      </a:accent1>
      <a:accent2>
        <a:srgbClr val="3B007E"/>
      </a:accent2>
      <a:accent3>
        <a:srgbClr val="01A4CD"/>
      </a:accent3>
      <a:accent4>
        <a:srgbClr val="01CFE6"/>
      </a:accent4>
      <a:accent5>
        <a:srgbClr val="B7D9E1"/>
      </a:accent5>
      <a:accent6>
        <a:srgbClr val="000000"/>
      </a:accent6>
      <a:hlink>
        <a:srgbClr val="657C95"/>
      </a:hlink>
      <a:folHlink>
        <a:srgbClr val="D8DBE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56644</TotalTime>
  <Words>226</Words>
  <Application>Microsoft Office PowerPoint</Application>
  <PresentationFormat>Widescreen</PresentationFormat>
  <Paragraphs>60</Paragraphs>
  <Slides>12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2</vt:i4>
      </vt:variant>
    </vt:vector>
  </HeadingPairs>
  <TitlesOfParts>
    <vt:vector size="21" baseType="lpstr">
      <vt:lpstr>Times New Roman</vt:lpstr>
      <vt:lpstr>Arial</vt:lpstr>
      <vt:lpstr>Chewy</vt:lpstr>
      <vt:lpstr>Calibri Light</vt:lpstr>
      <vt:lpstr>Calibri</vt:lpstr>
      <vt:lpstr>Lobster</vt:lpstr>
      <vt:lpstr>Navigate_Timeline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  <vt:lpstr>Custom Show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Leigh, Jasmine</cp:lastModifiedBy>
  <cp:revision>817</cp:revision>
  <dcterms:created xsi:type="dcterms:W3CDTF">2013-10-01T18:56:24Z</dcterms:created>
  <dcterms:modified xsi:type="dcterms:W3CDTF">2019-07-01T18:42:53Z</dcterms:modified>
</cp:coreProperties>
</file>